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55" r:id="rId4"/>
    <p:sldMasterId id="2147483800" r:id="rId5"/>
    <p:sldMasterId id="2147483672" r:id="rId6"/>
  </p:sldMasterIdLst>
  <p:notesMasterIdLst>
    <p:notesMasterId r:id="rId47"/>
  </p:notesMasterIdLst>
  <p:sldIdLst>
    <p:sldId id="266" r:id="rId7"/>
    <p:sldId id="269" r:id="rId8"/>
    <p:sldId id="271" r:id="rId9"/>
    <p:sldId id="276" r:id="rId10"/>
    <p:sldId id="274" r:id="rId11"/>
    <p:sldId id="272" r:id="rId12"/>
    <p:sldId id="357" r:id="rId13"/>
    <p:sldId id="358" r:id="rId14"/>
    <p:sldId id="360" r:id="rId15"/>
    <p:sldId id="376" r:id="rId16"/>
    <p:sldId id="362" r:id="rId17"/>
    <p:sldId id="363" r:id="rId18"/>
    <p:sldId id="364" r:id="rId19"/>
    <p:sldId id="365" r:id="rId20"/>
    <p:sldId id="366" r:id="rId21"/>
    <p:sldId id="262" r:id="rId22"/>
    <p:sldId id="367" r:id="rId23"/>
    <p:sldId id="265" r:id="rId24"/>
    <p:sldId id="368" r:id="rId25"/>
    <p:sldId id="359" r:id="rId26"/>
    <p:sldId id="369" r:id="rId27"/>
    <p:sldId id="370" r:id="rId28"/>
    <p:sldId id="372" r:id="rId29"/>
    <p:sldId id="371" r:id="rId30"/>
    <p:sldId id="373" r:id="rId31"/>
    <p:sldId id="374" r:id="rId32"/>
    <p:sldId id="375" r:id="rId33"/>
    <p:sldId id="295" r:id="rId34"/>
    <p:sldId id="377" r:id="rId35"/>
    <p:sldId id="379" r:id="rId36"/>
    <p:sldId id="389" r:id="rId37"/>
    <p:sldId id="390" r:id="rId38"/>
    <p:sldId id="391" r:id="rId39"/>
    <p:sldId id="392" r:id="rId40"/>
    <p:sldId id="393" r:id="rId41"/>
    <p:sldId id="394" r:id="rId42"/>
    <p:sldId id="395" r:id="rId43"/>
    <p:sldId id="397" r:id="rId44"/>
    <p:sldId id="398" r:id="rId45"/>
    <p:sldId id="399" r:id="rId4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5EDFF"/>
    <a:srgbClr val="00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6" autoAdjust="0"/>
    <p:restoredTop sz="66296" autoAdjust="0"/>
  </p:normalViewPr>
  <p:slideViewPr>
    <p:cSldViewPr snapToGrid="0">
      <p:cViewPr varScale="1">
        <p:scale>
          <a:sx n="41" d="100"/>
          <a:sy n="41" d="100"/>
        </p:scale>
        <p:origin x="1581" y="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viewProps" Target="viewProp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presProps" Target="presProps.xml"/><Relationship Id="rId8" Type="http://schemas.openxmlformats.org/officeDocument/2006/relationships/slide" Target="slides/slide2.xml"/><Relationship Id="rId51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DB6F77-31B3-44A6-9538-7D3B84B14A3E}" type="datetimeFigureOut">
              <a:rPr lang="en-US" smtClean="0"/>
              <a:t>7/8/2021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BEC92D-C8E2-4A8F-BF2D-75109D63012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48195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BEC92D-C8E2-4A8F-BF2D-75109D630128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5741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BEC92D-C8E2-4A8F-BF2D-75109D630128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17442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BEC92D-C8E2-4A8F-BF2D-75109D630128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52443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BEC92D-C8E2-4A8F-BF2D-75109D630128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32307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BEC92D-C8E2-4A8F-BF2D-75109D630128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5949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BEC92D-C8E2-4A8F-BF2D-75109D630128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56598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BEC92D-C8E2-4A8F-BF2D-75109D630128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22137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BEC92D-C8E2-4A8F-BF2D-75109D630128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53031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BEC92D-C8E2-4A8F-BF2D-75109D630128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02475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AFD131-B545-0A4E-9969-3E1C3336AF2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35868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AFD131-B545-0A4E-9969-3E1C3336AF2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2945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BEC92D-C8E2-4A8F-BF2D-75109D630128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252732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BEC92D-C8E2-4A8F-BF2D-75109D630128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093633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BEC92D-C8E2-4A8F-BF2D-75109D630128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97768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AFD131-B545-0A4E-9969-3E1C3336AF2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80571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BEC92D-C8E2-4A8F-BF2D-75109D630128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80793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AFD131-B545-0A4E-9969-3E1C3336AF2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85338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BEC92D-C8E2-4A8F-BF2D-75109D630128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425196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AFD131-B545-0A4E-9969-3E1C3336AF2A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47568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BEC92D-C8E2-4A8F-BF2D-75109D630128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871853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baseline="0" dirty="0">
              <a:sym typeface="Wingding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BEC92D-C8E2-4A8F-BF2D-75109D630128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075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i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BEC92D-C8E2-4A8F-BF2D-75109D630128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67505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BEC92D-C8E2-4A8F-BF2D-75109D630128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828771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BEC92D-C8E2-4A8F-BF2D-75109D630128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987472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BBBEF3-73EA-E941-86E4-B2D37B90349A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24379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BBBEF3-73EA-E941-86E4-B2D37B90349A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073038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INNER JOIN clause includes only rows whose values match.</a:t>
            </a:r>
          </a:p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JOIN clause follows the </a:t>
            </a:r>
            <a:r>
              <a:rPr lang="en-US" dirty="0"/>
              <a:t>FROM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clause.</a:t>
            </a:r>
            <a:r>
              <a:rPr lang="en-US" dirty="0"/>
              <a:t> </a:t>
            </a:r>
          </a:p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 </a:t>
            </a:r>
            <a:r>
              <a:rPr lang="en-US" dirty="0"/>
              <a:t>ON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clause names a </a:t>
            </a:r>
            <a:r>
              <a:rPr lang="en-US" dirty="0"/>
              <a:t>JOIN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condition in how the tables are linked on a matching row.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BBBEF3-73EA-E941-86E4-B2D37B90349A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66900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By using SELECT *, the all of the columns from both tables are returned, with </a:t>
            </a:r>
            <a:r>
              <a:rPr lang="en-US" dirty="0" err="1"/>
              <a:t>TableA’s</a:t>
            </a:r>
            <a:r>
              <a:rPr lang="en-US" dirty="0"/>
              <a:t> columns coming first.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 this example, we want to return only those rows where the primary key in the Employee table matches the foreign key (“</a:t>
            </a:r>
            <a:r>
              <a:rPr lang="en-US" dirty="0" err="1"/>
              <a:t>dept_head</a:t>
            </a:r>
            <a:r>
              <a:rPr lang="en-US" dirty="0"/>
              <a:t>”) in the Department table.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BBBEF3-73EA-E941-86E4-B2D37B90349A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96824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BBBEF3-73EA-E941-86E4-B2D37B90349A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595826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BBBEF3-73EA-E941-86E4-B2D37B90349A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368989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BBBEF3-73EA-E941-86E4-B2D37B90349A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131022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The LEFT OUTER JOIN returns all the records from Table A, and only those from Table B that match the JOIN condition.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BBBEF3-73EA-E941-86E4-B2D37B90349A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13346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BBBEF3-73EA-E941-86E4-B2D37B90349A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3087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BEC92D-C8E2-4A8F-BF2D-75109D630128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299181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BBBEF3-73EA-E941-86E4-B2D37B90349A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3702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BEC92D-C8E2-4A8F-BF2D-75109D630128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44451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E. F. Codd. 1970. A relational model of data for large shared data banks. </a:t>
            </a:r>
            <a:r>
              <a:rPr lang="en-US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Commun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ACM 13, 6 (June 1970), 377–387. </a:t>
            </a:r>
            <a:r>
              <a:rPr lang="en-US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DOI:https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://doi.org/10.1145/362384.362685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SQLite is a single file-based and ships on all versions of Python.</a:t>
            </a:r>
            <a:endParaRPr lang="en-US" i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EDB9E3-F65F-4C59-9FA2-D07AB51B379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0360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AFD131-B545-0A4E-9969-3E1C3336AF2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0345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BEC92D-C8E2-4A8F-BF2D-75109D630128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35206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BEC92D-C8E2-4A8F-BF2D-75109D630128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34518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088490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167" dirty="0"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80516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CCA62-85F4-4E91-8034-B3A4AEB2ACA5}" type="datetime1">
              <a:rPr lang="en-US" smtClean="0"/>
              <a:t>7/8/2021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58083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0D6BE-6A5B-4B1A-AB35-D5FFCCF5138B}" type="datetime1">
              <a:rPr lang="en-US" smtClean="0"/>
              <a:t>7/8/2021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11358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8BD5B-87CC-4318-9824-F4CA83CB0BAF}" type="datetime1">
              <a:rPr lang="en-US" smtClean="0"/>
              <a:t>7/8/2021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74872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1_Section header">
    <p:bg>
      <p:bgPr>
        <a:solidFill>
          <a:schemeClr val="dk1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566933" y="554200"/>
            <a:ext cx="110624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" name="Google Shape;18;p3"/>
          <p:cNvCxnSpPr/>
          <p:nvPr/>
        </p:nvCxnSpPr>
        <p:spPr>
          <a:xfrm>
            <a:off x="566933" y="6320000"/>
            <a:ext cx="110624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" name="Google Shape;19;p3"/>
          <p:cNvSpPr txBox="1">
            <a:spLocks noGrp="1"/>
          </p:cNvSpPr>
          <p:nvPr>
            <p:ph type="title"/>
          </p:nvPr>
        </p:nvSpPr>
        <p:spPr>
          <a:xfrm>
            <a:off x="541900" y="2409100"/>
            <a:ext cx="11062400" cy="205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11330665" y="6251679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73722793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655856-D9A5-844A-94C5-4A317C57EF08}" type="datetimeFigureOut">
              <a:rPr lang="en-US" smtClean="0"/>
              <a:t>7/8/2021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A89067-3935-D44E-853D-6C12210B66F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655856-D9A5-844A-94C5-4A317C57EF08}" type="datetimeFigureOut">
              <a:rPr lang="en-US" smtClean="0"/>
              <a:t>7/8/2021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A89067-3935-D44E-853D-6C12210B66F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1"/>
            <a:ext cx="12192000" cy="45720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44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189" indent="0" algn="ctr">
              <a:buNone/>
              <a:defRPr sz="1600"/>
            </a:lvl2pPr>
            <a:lvl3pPr marL="914377" indent="0" algn="ctr">
              <a:buNone/>
              <a:defRPr sz="16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CD655856-D9A5-844A-94C5-4A317C57EF08}" type="datetimeFigureOut">
              <a:rPr lang="en-US" smtClean="0"/>
              <a:t>7/8/2021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A89067-3935-D44E-853D-6C12210B66F8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B24132-C908-474C-84C6-F33F0E9C2824}" type="datetime1">
              <a:rPr lang="en-US" smtClean="0"/>
              <a:t>7/8/2021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46068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E2AA5E-62DB-4209-84D2-A3A9C66875BD}" type="datetime1">
              <a:rPr lang="en-US" smtClean="0"/>
              <a:t>7/8/2021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48591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8EF27-61CD-4273-9CC6-8B5AB469D6E9}" type="datetime1">
              <a:rPr lang="en-US" smtClean="0"/>
              <a:t>7/8/2021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54367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14D88-E4A3-4915-A946-C7B143E0147E}" type="datetime1">
              <a:rPr lang="en-US" smtClean="0"/>
              <a:t>7/8/2021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42512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41193-F002-4F22-ACB4-105512D85B33}" type="datetime1">
              <a:rPr lang="en-US" smtClean="0"/>
              <a:t>7/8/2021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50443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B2B57F-0B3C-4FE7-8F56-8C4115027F2E}" type="datetime1">
              <a:rPr lang="en-US" smtClean="0"/>
              <a:t>7/8/2021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36992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E8098D-3BCA-4496-B67F-08ABED3A79F9}" type="datetime1">
              <a:rPr lang="en-US" smtClean="0"/>
              <a:t>7/8/2021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03404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5F4F9A14-79CD-4DBB-8A95-93FAB90953CE}" type="datetime1">
              <a:rPr lang="en-US" smtClean="0"/>
              <a:t>7/8/2021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82036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slideLayout" Target="../slideLayouts/slideLayout13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1"/>
            <a:ext cx="12192000" cy="742951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80" y="804520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80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9" y="330372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7/8/2021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9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1" y="798973"/>
            <a:ext cx="811019" cy="50357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00491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5" r:id="rId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4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120000"/>
        </a:lnSpc>
        <a:spcBef>
          <a:spcPts val="75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5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35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05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9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9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9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9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9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7/8/2021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59839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  <p:sldLayoutId id="2147483807" r:id="rId7"/>
    <p:sldLayoutId id="2147483808" r:id="rId8"/>
    <p:sldLayoutId id="2147483809" r:id="rId9"/>
    <p:sldLayoutId id="2147483810" r:id="rId10"/>
    <p:sldLayoutId id="2147483811" r:id="rId11"/>
    <p:sldLayoutId id="2147483812" r:id="rId12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9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30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defRPr>
            </a:lvl1pPr>
          </a:lstStyle>
          <a:p>
            <a:fld id="{CD655856-D9A5-844A-94C5-4A317C57EF08}" type="datetimeFigureOut">
              <a:rPr lang="en-US" smtClean="0"/>
              <a:t>7/8/2021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3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defRPr>
            </a:lvl1pPr>
          </a:lstStyle>
          <a:p>
            <a:fld id="{A4A89067-3935-D44E-853D-6C12210B66F8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72162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74" r:id="rId2"/>
    <p:sldLayoutId id="2147483673" r:id="rId3"/>
  </p:sldLayoutIdLst>
  <p:txStyles>
    <p:titleStyle>
      <a:lvl1pPr algn="l" defTabSz="914377" rtl="0" eaLnBrk="1" latinLnBrk="0" hangingPunct="1">
        <a:lnSpc>
          <a:spcPct val="80000"/>
        </a:lnSpc>
        <a:spcBef>
          <a:spcPct val="0"/>
        </a:spcBef>
        <a:buNone/>
        <a:defRPr sz="4400" kern="1200" cap="all" spc="100" baseline="0">
          <a:solidFill>
            <a:schemeClr val="tx1">
              <a:lumMod val="90000"/>
              <a:lumOff val="10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377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2"/>
        </a:buClr>
        <a:buSzPct val="100000"/>
        <a:buFont typeface="Tw Cen MT" panose="020B0602020104020603" pitchFamily="34" charset="0"/>
        <a:buChar char=" 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57" algn="l" defTabSz="914377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57" algn="l" defTabSz="914377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57" algn="l" defTabSz="914377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57" algn="l" defTabSz="914377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57" algn="l" defTabSz="914377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57" algn="l" defTabSz="914377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57" algn="l" defTabSz="914377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57" algn="l" defTabSz="914377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0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kam452@georgetown.edu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jpg"/><Relationship Id="rId4" Type="http://schemas.openxmlformats.org/officeDocument/2006/relationships/hyperlink" Target="github.com/Kautumn06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2.png"/><Relationship Id="rId5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.png"/><Relationship Id="rId5" Type="http://schemas.openxmlformats.org/officeDocument/2006/relationships/image" Target="../media/image12.png"/><Relationship Id="rId4" Type="http://schemas.openxmlformats.org/officeDocument/2006/relationships/image" Target="../media/image1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1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0.sv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6000"/>
                <a:shade val="99000"/>
                <a:satMod val="140000"/>
              </a:schemeClr>
            </a:gs>
            <a:gs pos="65000">
              <a:schemeClr val="bg1">
                <a:tint val="100000"/>
                <a:shade val="80000"/>
                <a:satMod val="130000"/>
              </a:schemeClr>
            </a:gs>
            <a:gs pos="100000">
              <a:schemeClr val="bg1">
                <a:tint val="100000"/>
                <a:shade val="48000"/>
                <a:satMod val="12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blur">
            <a:extLst>
              <a:ext uri="{FF2B5EF4-FFF2-40B4-BE49-F238E27FC236}">
                <a16:creationId xmlns:a16="http://schemas.microsoft.com/office/drawing/2014/main" id="{ECC95573-2971-40CA-8931-174ACDF3E94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 t="15413"/>
          <a:stretch/>
        </p:blipFill>
        <p:spPr>
          <a:xfrm>
            <a:off x="20" y="24724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8FD68DA-43BA-4508-8DE2-BA9BB7B2FA5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Advanced Python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E9CFF2-3777-4FF4-A759-8491175B0B7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Week 5</a:t>
            </a:r>
          </a:p>
        </p:txBody>
      </p:sp>
    </p:spTree>
    <p:extLst>
      <p:ext uri="{BB962C8B-B14F-4D97-AF65-F5344CB8AC3E}">
        <p14:creationId xmlns:p14="http://schemas.microsoft.com/office/powerpoint/2010/main" val="13944155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951FCE-A895-4ACB-90DE-692EA13A63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small" dirty="0"/>
              <a:t>Data Types</a:t>
            </a:r>
            <a:r>
              <a:rPr lang="en-US" dirty="0"/>
              <a:t>:</a:t>
            </a:r>
            <a:br>
              <a:rPr lang="en-US" dirty="0"/>
            </a:br>
            <a:r>
              <a:rPr lang="en-US" i="1" dirty="0"/>
              <a:t>numeric</a:t>
            </a:r>
          </a:p>
        </p:txBody>
      </p:sp>
      <p:graphicFrame>
        <p:nvGraphicFramePr>
          <p:cNvPr id="5" name="Table 10">
            <a:extLst>
              <a:ext uri="{FF2B5EF4-FFF2-40B4-BE49-F238E27FC236}">
                <a16:creationId xmlns:a16="http://schemas.microsoft.com/office/drawing/2014/main" id="{804664A5-BFF6-4618-A90B-5BF8389A7524}"/>
              </a:ext>
            </a:extLst>
          </p:cNvPr>
          <p:cNvGraphicFramePr>
            <a:graphicFrameLocks noGrp="1"/>
          </p:cNvGraphicFramePr>
          <p:nvPr/>
        </p:nvGraphicFramePr>
        <p:xfrm>
          <a:off x="1097280" y="1974318"/>
          <a:ext cx="7803261" cy="2041628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1701901">
                  <a:extLst>
                    <a:ext uri="{9D8B030D-6E8A-4147-A177-3AD203B41FA5}">
                      <a16:colId xmlns:a16="http://schemas.microsoft.com/office/drawing/2014/main" val="3840915780"/>
                    </a:ext>
                  </a:extLst>
                </a:gridCol>
                <a:gridCol w="3846856">
                  <a:extLst>
                    <a:ext uri="{9D8B030D-6E8A-4147-A177-3AD203B41FA5}">
                      <a16:colId xmlns:a16="http://schemas.microsoft.com/office/drawing/2014/main" val="1234482388"/>
                    </a:ext>
                  </a:extLst>
                </a:gridCol>
                <a:gridCol w="2254504">
                  <a:extLst>
                    <a:ext uri="{9D8B030D-6E8A-4147-A177-3AD203B41FA5}">
                      <a16:colId xmlns:a16="http://schemas.microsoft.com/office/drawing/2014/main" val="3322466282"/>
                    </a:ext>
                  </a:extLst>
                </a:gridCol>
              </a:tblGrid>
              <a:tr h="563385"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b="1" dirty="0">
                          <a:effectLst/>
                        </a:rPr>
                        <a:t>Type</a:t>
                      </a:r>
                      <a:endParaRPr lang="en-US" sz="2200" b="1" dirty="0">
                        <a:effectLst/>
                        <a:latin typeface="inherit"/>
                      </a:endParaRPr>
                    </a:p>
                  </a:txBody>
                  <a:tcPr marL="47625" marR="47625" marT="47625" marB="47625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200" b="1" dirty="0">
                          <a:effectLst/>
                        </a:rPr>
                        <a:t>Signed Range</a:t>
                      </a:r>
                      <a:endParaRPr lang="en-US" sz="2200" b="1" dirty="0">
                        <a:effectLst/>
                        <a:latin typeface="inherit"/>
                      </a:endParaRPr>
                    </a:p>
                  </a:txBody>
                  <a:tcPr marL="47625" marR="47625" marT="47625" marB="47625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200" b="1" dirty="0">
                          <a:effectLst/>
                        </a:rPr>
                        <a:t>Unsigned Range</a:t>
                      </a:r>
                      <a:endParaRPr lang="en-US" sz="2200" b="1" dirty="0">
                        <a:effectLst/>
                        <a:latin typeface="inherit"/>
                      </a:endParaRPr>
                    </a:p>
                  </a:txBody>
                  <a:tcPr marL="47625" marR="47625" marT="47625" marB="47625" anchor="ctr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8627893"/>
                  </a:ext>
                </a:extLst>
              </a:tr>
              <a:tr h="452632">
                <a:tc>
                  <a:txBody>
                    <a:bodyPr/>
                    <a:lstStyle/>
                    <a:p>
                      <a:pPr algn="l" fontAlgn="base"/>
                      <a:r>
                        <a:rPr lang="en-US" sz="2000" dirty="0">
                          <a:effectLst/>
                        </a:rPr>
                        <a:t>TINYINT</a:t>
                      </a:r>
                      <a:endParaRPr lang="en-US" sz="2000" dirty="0">
                        <a:effectLst/>
                        <a:latin typeface="inherit"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2000" dirty="0">
                          <a:effectLst/>
                        </a:rPr>
                        <a:t>−128 to 127</a:t>
                      </a:r>
                      <a:endParaRPr lang="en-US" sz="2000" dirty="0">
                        <a:effectLst/>
                        <a:latin typeface="inherit"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2000">
                          <a:effectLst/>
                        </a:rPr>
                        <a:t>0 to 255</a:t>
                      </a:r>
                      <a:endParaRPr lang="en-US" sz="2000">
                        <a:effectLst/>
                        <a:latin typeface="inherit"/>
                      </a:endParaRPr>
                    </a:p>
                  </a:txBody>
                  <a:tcPr marL="47625" marR="47625" marT="47625" marB="47625" anchor="ctr"/>
                </a:tc>
                <a:extLst>
                  <a:ext uri="{0D108BD9-81ED-4DB2-BD59-A6C34878D82A}">
                    <a16:rowId xmlns:a16="http://schemas.microsoft.com/office/drawing/2014/main" val="90224566"/>
                  </a:ext>
                </a:extLst>
              </a:tr>
              <a:tr h="568411">
                <a:tc>
                  <a:txBody>
                    <a:bodyPr/>
                    <a:lstStyle/>
                    <a:p>
                      <a:pPr algn="l" fontAlgn="base"/>
                      <a:r>
                        <a:rPr lang="en-US" sz="2000" dirty="0">
                          <a:effectLst/>
                        </a:rPr>
                        <a:t>INT, INTEGER</a:t>
                      </a:r>
                      <a:endParaRPr lang="en-US" sz="2000" dirty="0">
                        <a:effectLst/>
                        <a:latin typeface="inherit"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2000" dirty="0">
                          <a:effectLst/>
                        </a:rPr>
                        <a:t>−2,147,483,648 to 2,147,483,647</a:t>
                      </a:r>
                      <a:endParaRPr lang="en-US" sz="2000" dirty="0">
                        <a:effectLst/>
                        <a:latin typeface="inherit"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2000" dirty="0">
                          <a:effectLst/>
                        </a:rPr>
                        <a:t>0 to 4,294,967,295</a:t>
                      </a:r>
                      <a:endParaRPr lang="en-US" sz="2000" dirty="0">
                        <a:effectLst/>
                        <a:latin typeface="inherit"/>
                      </a:endParaRPr>
                    </a:p>
                  </a:txBody>
                  <a:tcPr marL="47625" marR="47625" marT="47625" marB="47625" anchor="ctr"/>
                </a:tc>
                <a:extLst>
                  <a:ext uri="{0D108BD9-81ED-4DB2-BD59-A6C34878D82A}">
                    <a16:rowId xmlns:a16="http://schemas.microsoft.com/office/drawing/2014/main" val="95266512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 fontAlgn="base"/>
                      <a:r>
                        <a:rPr lang="en-US" sz="2000" dirty="0">
                          <a:effectLst/>
                        </a:rPr>
                        <a:t>BIGINT</a:t>
                      </a:r>
                      <a:endParaRPr lang="en-US" sz="2000" dirty="0">
                        <a:effectLst/>
                        <a:latin typeface="inherit"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2000">
                          <a:effectLst/>
                        </a:rPr>
                        <a:t>−2^63 to 2^63 - 1</a:t>
                      </a:r>
                      <a:endParaRPr lang="en-US" sz="2000">
                        <a:effectLst/>
                        <a:latin typeface="inherit"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2000" dirty="0">
                          <a:effectLst/>
                        </a:rPr>
                        <a:t>0 to 2^64 - 1</a:t>
                      </a:r>
                      <a:endParaRPr lang="en-US" sz="2000" dirty="0">
                        <a:effectLst/>
                        <a:latin typeface="inherit"/>
                      </a:endParaRPr>
                    </a:p>
                  </a:txBody>
                  <a:tcPr marL="47625" marR="47625" marT="47625" marB="47625" anchor="ctr"/>
                </a:tc>
                <a:extLst>
                  <a:ext uri="{0D108BD9-81ED-4DB2-BD59-A6C34878D82A}">
                    <a16:rowId xmlns:a16="http://schemas.microsoft.com/office/drawing/2014/main" val="3840475076"/>
                  </a:ext>
                </a:extLst>
              </a:tr>
            </a:tbl>
          </a:graphicData>
        </a:graphic>
      </p:graphicFrame>
      <p:graphicFrame>
        <p:nvGraphicFramePr>
          <p:cNvPr id="6" name="Table 10">
            <a:extLst>
              <a:ext uri="{FF2B5EF4-FFF2-40B4-BE49-F238E27FC236}">
                <a16:creationId xmlns:a16="http://schemas.microsoft.com/office/drawing/2014/main" id="{AB3553CB-8AD2-4CA8-BCCA-9CF433B979B0}"/>
              </a:ext>
            </a:extLst>
          </p:cNvPr>
          <p:cNvGraphicFramePr>
            <a:graphicFrameLocks noGrp="1"/>
          </p:cNvGraphicFramePr>
          <p:nvPr/>
        </p:nvGraphicFramePr>
        <p:xfrm>
          <a:off x="1097280" y="4526640"/>
          <a:ext cx="6272658" cy="1623970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2229104">
                  <a:extLst>
                    <a:ext uri="{9D8B030D-6E8A-4147-A177-3AD203B41FA5}">
                      <a16:colId xmlns:a16="http://schemas.microsoft.com/office/drawing/2014/main" val="3840915780"/>
                    </a:ext>
                  </a:extLst>
                </a:gridCol>
                <a:gridCol w="1790700">
                  <a:extLst>
                    <a:ext uri="{9D8B030D-6E8A-4147-A177-3AD203B41FA5}">
                      <a16:colId xmlns:a16="http://schemas.microsoft.com/office/drawing/2014/main" val="1234482388"/>
                    </a:ext>
                  </a:extLst>
                </a:gridCol>
                <a:gridCol w="2252854">
                  <a:extLst>
                    <a:ext uri="{9D8B030D-6E8A-4147-A177-3AD203B41FA5}">
                      <a16:colId xmlns:a16="http://schemas.microsoft.com/office/drawing/2014/main" val="3322466282"/>
                    </a:ext>
                  </a:extLst>
                </a:gridCol>
              </a:tblGrid>
              <a:tr h="295081">
                <a:tc>
                  <a:txBody>
                    <a:bodyPr/>
                    <a:lstStyle/>
                    <a:p>
                      <a:pPr algn="l" fontAlgn="base"/>
                      <a:r>
                        <a:rPr lang="en-US" sz="2000" dirty="0">
                          <a:effectLst/>
                        </a:rPr>
                        <a:t>Type</a:t>
                      </a:r>
                      <a:endParaRPr lang="en-US" sz="2000" dirty="0">
                        <a:effectLst/>
                        <a:latin typeface="inherit"/>
                      </a:endParaRPr>
                    </a:p>
                  </a:txBody>
                  <a:tcPr marL="47625" marR="47625" marT="47625" marB="47625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2000" dirty="0">
                          <a:effectLst/>
                        </a:rPr>
                        <a:t>Example</a:t>
                      </a:r>
                      <a:endParaRPr lang="en-US" sz="2000" dirty="0">
                        <a:effectLst/>
                        <a:latin typeface="inherit"/>
                      </a:endParaRPr>
                    </a:p>
                  </a:txBody>
                  <a:tcPr marL="47625" marR="47625" marT="47625" marB="47625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2000" b="1" dirty="0">
                          <a:effectLst/>
                        </a:rPr>
                        <a:t>Example Output</a:t>
                      </a:r>
                      <a:endParaRPr lang="en-US" sz="2000" b="1" dirty="0">
                        <a:effectLst/>
                        <a:latin typeface="inherit"/>
                      </a:endParaRPr>
                    </a:p>
                  </a:txBody>
                  <a:tcPr marL="47625" marR="47625" marT="47625" marB="47625" anchor="ctr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6447084"/>
                  </a:ext>
                </a:extLst>
              </a:tr>
              <a:tr h="295081">
                <a:tc>
                  <a:txBody>
                    <a:bodyPr/>
                    <a:lstStyle/>
                    <a:p>
                      <a:pPr algn="l" fontAlgn="base"/>
                      <a:r>
                        <a:rPr lang="en-US" sz="2000" dirty="0">
                          <a:effectLst/>
                        </a:rPr>
                        <a:t>FLOAT</a:t>
                      </a:r>
                      <a:endParaRPr lang="en-US" sz="2000" dirty="0">
                        <a:effectLst/>
                        <a:latin typeface="inherit"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2000" dirty="0">
                          <a:effectLst/>
                        </a:rPr>
                        <a:t>FLOAT(4,2)</a:t>
                      </a:r>
                      <a:endParaRPr lang="en-US" sz="2000" dirty="0">
                        <a:effectLst/>
                        <a:latin typeface="inherit"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2000" b="0" kern="1200" dirty="0">
                          <a:solidFill>
                            <a:schemeClr val="dk1"/>
                          </a:solidFill>
                          <a:effectLst/>
                        </a:rPr>
                        <a:t>-10.87</a:t>
                      </a:r>
                      <a:endParaRPr lang="en-US" sz="2000" b="0" dirty="0">
                        <a:effectLst/>
                        <a:latin typeface="inherit"/>
                      </a:endParaRPr>
                    </a:p>
                  </a:txBody>
                  <a:tcPr marL="47625" marR="47625" marT="47625" marB="47625" anchor="ctr"/>
                </a:tc>
                <a:extLst>
                  <a:ext uri="{0D108BD9-81ED-4DB2-BD59-A6C34878D82A}">
                    <a16:rowId xmlns:a16="http://schemas.microsoft.com/office/drawing/2014/main" val="3840475076"/>
                  </a:ext>
                </a:extLst>
              </a:tr>
              <a:tr h="295081">
                <a:tc>
                  <a:txBody>
                    <a:bodyPr/>
                    <a:lstStyle/>
                    <a:p>
                      <a:pPr algn="l" fontAlgn="base"/>
                      <a:r>
                        <a:rPr lang="en-US" sz="2000" dirty="0">
                          <a:effectLst/>
                        </a:rPr>
                        <a:t>DECIMAL</a:t>
                      </a:r>
                      <a:endParaRPr lang="en-US" sz="2000" dirty="0">
                        <a:effectLst/>
                        <a:latin typeface="inherit"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2000" dirty="0">
                          <a:effectLst/>
                        </a:rPr>
                        <a:t>DECIMAL(P,D)</a:t>
                      </a:r>
                      <a:endParaRPr lang="en-US" sz="2000" dirty="0">
                        <a:effectLst/>
                        <a:latin typeface="inherit"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algn="ctr" fontAlgn="base"/>
                      <a:endParaRPr lang="en-US" sz="2000" b="0" dirty="0">
                        <a:effectLst/>
                        <a:latin typeface="inherit"/>
                      </a:endParaRPr>
                    </a:p>
                  </a:txBody>
                  <a:tcPr marL="47625" marR="47625" marT="47625" marB="47625" anchor="ctr"/>
                </a:tc>
                <a:extLst>
                  <a:ext uri="{0D108BD9-81ED-4DB2-BD59-A6C34878D82A}">
                    <a16:rowId xmlns:a16="http://schemas.microsoft.com/office/drawing/2014/main" val="1346918586"/>
                  </a:ext>
                </a:extLst>
              </a:tr>
              <a:tr h="423820">
                <a:tc>
                  <a:txBody>
                    <a:bodyPr/>
                    <a:lstStyle/>
                    <a:p>
                      <a:pPr algn="l" fontAlgn="base"/>
                      <a:r>
                        <a:rPr lang="en-US" sz="2000" dirty="0">
                          <a:effectLst/>
                        </a:rPr>
                        <a:t>BOOL, BOOLEAN</a:t>
                      </a:r>
                      <a:endParaRPr lang="en-US" sz="2000" dirty="0">
                        <a:effectLst/>
                        <a:latin typeface="inherit"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2000" dirty="0">
                          <a:effectLst/>
                        </a:rPr>
                        <a:t>true, false</a:t>
                      </a:r>
                      <a:endParaRPr lang="en-US" sz="2000" dirty="0">
                        <a:effectLst/>
                        <a:latin typeface="inherit"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2000" b="0" dirty="0">
                          <a:effectLst/>
                        </a:rPr>
                        <a:t>1, 0, 1, 0,</a:t>
                      </a:r>
                      <a:endParaRPr lang="en-US" sz="2000" b="0" dirty="0">
                        <a:effectLst/>
                        <a:latin typeface="inherit"/>
                      </a:endParaRPr>
                    </a:p>
                  </a:txBody>
                  <a:tcPr marL="47625" marR="47625" marT="47625" marB="47625" anchor="ctr"/>
                </a:tc>
                <a:extLst>
                  <a:ext uri="{0D108BD9-81ED-4DB2-BD59-A6C34878D82A}">
                    <a16:rowId xmlns:a16="http://schemas.microsoft.com/office/drawing/2014/main" val="2044186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655958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4">
            <a:extLst>
              <a:ext uri="{FF2B5EF4-FFF2-40B4-BE49-F238E27FC236}">
                <a16:creationId xmlns:a16="http://schemas.microsoft.com/office/drawing/2014/main" id="{5381123C-B72D-4F19-9C17-3FB9F74A6574}"/>
              </a:ext>
            </a:extLst>
          </p:cNvPr>
          <p:cNvGraphicFramePr>
            <a:graphicFrameLocks noGrp="1"/>
          </p:cNvGraphicFramePr>
          <p:nvPr/>
        </p:nvGraphicFramePr>
        <p:xfrm>
          <a:off x="1233204" y="2114941"/>
          <a:ext cx="5451628" cy="1352097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1263321">
                  <a:extLst>
                    <a:ext uri="{9D8B030D-6E8A-4147-A177-3AD203B41FA5}">
                      <a16:colId xmlns:a16="http://schemas.microsoft.com/office/drawing/2014/main" val="1256495911"/>
                    </a:ext>
                  </a:extLst>
                </a:gridCol>
                <a:gridCol w="921883">
                  <a:extLst>
                    <a:ext uri="{9D8B030D-6E8A-4147-A177-3AD203B41FA5}">
                      <a16:colId xmlns:a16="http://schemas.microsoft.com/office/drawing/2014/main" val="659435217"/>
                    </a:ext>
                  </a:extLst>
                </a:gridCol>
                <a:gridCol w="1704345">
                  <a:extLst>
                    <a:ext uri="{9D8B030D-6E8A-4147-A177-3AD203B41FA5}">
                      <a16:colId xmlns:a16="http://schemas.microsoft.com/office/drawing/2014/main" val="2293739754"/>
                    </a:ext>
                  </a:extLst>
                </a:gridCol>
                <a:gridCol w="1562079">
                  <a:extLst>
                    <a:ext uri="{9D8B030D-6E8A-4147-A177-3AD203B41FA5}">
                      <a16:colId xmlns:a16="http://schemas.microsoft.com/office/drawing/2014/main" val="2895613467"/>
                    </a:ext>
                  </a:extLst>
                </a:gridCol>
              </a:tblGrid>
              <a:tr h="450699">
                <a:tc>
                  <a:txBody>
                    <a:bodyPr/>
                    <a:lstStyle/>
                    <a:p>
                      <a:r>
                        <a:rPr lang="en-US" sz="2000" dirty="0"/>
                        <a:t>name</a:t>
                      </a:r>
                    </a:p>
                  </a:txBody>
                  <a:tcPr marL="102431" marR="102431" marT="51216" marB="512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title</a:t>
                      </a:r>
                    </a:p>
                  </a:txBody>
                  <a:tcPr marL="102431" marR="102431" marT="51216" marB="512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salary</a:t>
                      </a:r>
                    </a:p>
                  </a:txBody>
                  <a:tcPr marL="102431" marR="102431" marT="51216" marB="512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hired_date</a:t>
                      </a:r>
                    </a:p>
                  </a:txBody>
                  <a:tcPr marL="102431" marR="102431" marT="51216" marB="512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1958641"/>
                  </a:ext>
                </a:extLst>
              </a:tr>
              <a:tr h="450699">
                <a:tc>
                  <a:txBody>
                    <a:bodyPr/>
                    <a:lstStyle/>
                    <a:p>
                      <a:r>
                        <a:rPr lang="en-US" sz="2000"/>
                        <a:t>Barbara</a:t>
                      </a:r>
                    </a:p>
                  </a:txBody>
                  <a:tcPr marL="102431" marR="102431" marT="51216" marB="512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CEO</a:t>
                      </a:r>
                    </a:p>
                  </a:txBody>
                  <a:tcPr marL="102431" marR="102431" marT="51216" marB="512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$ 1,000,000</a:t>
                      </a:r>
                    </a:p>
                  </a:txBody>
                  <a:tcPr marL="102431" marR="102431" marT="51216" marB="512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2014-01-01</a:t>
                      </a:r>
                    </a:p>
                  </a:txBody>
                  <a:tcPr marL="102431" marR="102431" marT="51216" marB="512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94981739"/>
                  </a:ext>
                </a:extLst>
              </a:tr>
              <a:tr h="450699">
                <a:tc>
                  <a:txBody>
                    <a:bodyPr/>
                    <a:lstStyle/>
                    <a:p>
                      <a:r>
                        <a:rPr lang="en-US" sz="2000"/>
                        <a:t>Bob</a:t>
                      </a:r>
                    </a:p>
                  </a:txBody>
                  <a:tcPr marL="102431" marR="102431" marT="51216" marB="512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CDO</a:t>
                      </a:r>
                    </a:p>
                  </a:txBody>
                  <a:tcPr marL="102431" marR="102431" marT="51216" marB="512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$ 500,000</a:t>
                      </a:r>
                    </a:p>
                  </a:txBody>
                  <a:tcPr marL="102431" marR="102431" marT="51216" marB="512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2015-05-01</a:t>
                      </a:r>
                    </a:p>
                  </a:txBody>
                  <a:tcPr marL="102431" marR="102431" marT="51216" marB="512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4557020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BBC08170-4927-4479-9622-874DBE8F91F7}"/>
              </a:ext>
            </a:extLst>
          </p:cNvPr>
          <p:cNvGraphicFramePr>
            <a:graphicFrameLocks noGrp="1"/>
          </p:cNvGraphicFramePr>
          <p:nvPr/>
        </p:nvGraphicFramePr>
        <p:xfrm>
          <a:off x="1233204" y="4154003"/>
          <a:ext cx="7799585" cy="1352097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1570096">
                  <a:extLst>
                    <a:ext uri="{9D8B030D-6E8A-4147-A177-3AD203B41FA5}">
                      <a16:colId xmlns:a16="http://schemas.microsoft.com/office/drawing/2014/main" val="1256495911"/>
                    </a:ext>
                  </a:extLst>
                </a:gridCol>
                <a:gridCol w="1991122">
                  <a:extLst>
                    <a:ext uri="{9D8B030D-6E8A-4147-A177-3AD203B41FA5}">
                      <a16:colId xmlns:a16="http://schemas.microsoft.com/office/drawing/2014/main" val="659435217"/>
                    </a:ext>
                  </a:extLst>
                </a:gridCol>
                <a:gridCol w="1940010">
                  <a:extLst>
                    <a:ext uri="{9D8B030D-6E8A-4147-A177-3AD203B41FA5}">
                      <a16:colId xmlns:a16="http://schemas.microsoft.com/office/drawing/2014/main" val="2293739754"/>
                    </a:ext>
                  </a:extLst>
                </a:gridCol>
                <a:gridCol w="2298357">
                  <a:extLst>
                    <a:ext uri="{9D8B030D-6E8A-4147-A177-3AD203B41FA5}">
                      <a16:colId xmlns:a16="http://schemas.microsoft.com/office/drawing/2014/main" val="70637860"/>
                    </a:ext>
                  </a:extLst>
                </a:gridCol>
              </a:tblGrid>
              <a:tr h="450699">
                <a:tc>
                  <a:txBody>
                    <a:bodyPr/>
                    <a:lstStyle/>
                    <a:p>
                      <a:r>
                        <a:rPr lang="en-US" sz="2000" dirty="0" err="1"/>
                        <a:t>dept_name</a:t>
                      </a:r>
                      <a:endParaRPr lang="en-US" sz="2000" dirty="0"/>
                    </a:p>
                  </a:txBody>
                  <a:tcPr marL="102431" marR="102431" marT="51216" marB="512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/>
                        <a:t>dept_head</a:t>
                      </a:r>
                      <a:endParaRPr lang="en-US" sz="2000" dirty="0"/>
                    </a:p>
                  </a:txBody>
                  <a:tcPr marL="102431" marR="102431" marT="51216" marB="512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/>
                        <a:t>no_employees</a:t>
                      </a:r>
                      <a:endParaRPr lang="en-US" sz="2000" dirty="0"/>
                    </a:p>
                  </a:txBody>
                  <a:tcPr marL="102431" marR="102431" marT="51216" marB="512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/>
                        <a:t>tel_extension</a:t>
                      </a:r>
                      <a:endParaRPr lang="en-US" sz="2000" dirty="0"/>
                    </a:p>
                  </a:txBody>
                  <a:tcPr marL="102431" marR="102431" marT="51216" marB="512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1958641"/>
                  </a:ext>
                </a:extLst>
              </a:tr>
              <a:tr h="450699">
                <a:tc>
                  <a:txBody>
                    <a:bodyPr/>
                    <a:lstStyle/>
                    <a:p>
                      <a:r>
                        <a:rPr lang="en-US" sz="2000" dirty="0"/>
                        <a:t>Operations</a:t>
                      </a:r>
                    </a:p>
                  </a:txBody>
                  <a:tcPr marL="102431" marR="102431" marT="51216" marB="512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Barbara</a:t>
                      </a:r>
                    </a:p>
                  </a:txBody>
                  <a:tcPr marL="102431" marR="102431" marT="51216" marB="512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20</a:t>
                      </a:r>
                    </a:p>
                  </a:txBody>
                  <a:tcPr marL="102431" marR="102431" marT="51216" marB="512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101</a:t>
                      </a:r>
                    </a:p>
                  </a:txBody>
                  <a:tcPr marL="102431" marR="102431" marT="51216" marB="512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4557020"/>
                  </a:ext>
                </a:extLst>
              </a:tr>
              <a:tr h="450699">
                <a:tc>
                  <a:txBody>
                    <a:bodyPr/>
                    <a:lstStyle/>
                    <a:p>
                      <a:r>
                        <a:rPr lang="en-US" sz="2000" dirty="0"/>
                        <a:t>Data</a:t>
                      </a:r>
                    </a:p>
                  </a:txBody>
                  <a:tcPr marL="102431" marR="102431" marT="51216" marB="512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Bob</a:t>
                      </a:r>
                    </a:p>
                  </a:txBody>
                  <a:tcPr marL="102431" marR="102431" marT="51216" marB="512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</a:t>
                      </a:r>
                    </a:p>
                  </a:txBody>
                  <a:tcPr marL="102431" marR="102431" marT="51216" marB="512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102</a:t>
                      </a:r>
                    </a:p>
                  </a:txBody>
                  <a:tcPr marL="102431" marR="102431" marT="51216" marB="512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14328342"/>
                  </a:ext>
                </a:extLst>
              </a:tr>
            </a:tbl>
          </a:graphicData>
        </a:graphic>
      </p:graphicFrame>
      <p:sp>
        <p:nvSpPr>
          <p:cNvPr id="4" name="Title 3">
            <a:extLst>
              <a:ext uri="{FF2B5EF4-FFF2-40B4-BE49-F238E27FC236}">
                <a16:creationId xmlns:a16="http://schemas.microsoft.com/office/drawing/2014/main" id="{C29CC875-90B8-4F40-9A2F-EEA145021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cap="small" dirty="0"/>
              <a:t>Concept</a:t>
            </a:r>
            <a:r>
              <a:rPr lang="en-US" sz="4400" dirty="0"/>
              <a:t>:</a:t>
            </a:r>
            <a:br>
              <a:rPr lang="en-US" sz="4400" dirty="0"/>
            </a:br>
            <a:r>
              <a:rPr lang="en-US" sz="4400" i="1" dirty="0"/>
              <a:t>primary key</a:t>
            </a:r>
          </a:p>
        </p:txBody>
      </p:sp>
    </p:spTree>
    <p:extLst>
      <p:ext uri="{BB962C8B-B14F-4D97-AF65-F5344CB8AC3E}">
        <p14:creationId xmlns:p14="http://schemas.microsoft.com/office/powerpoint/2010/main" val="14660860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4">
            <a:extLst>
              <a:ext uri="{FF2B5EF4-FFF2-40B4-BE49-F238E27FC236}">
                <a16:creationId xmlns:a16="http://schemas.microsoft.com/office/drawing/2014/main" id="{5381123C-B72D-4F19-9C17-3FB9F74A65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3568474"/>
              </p:ext>
            </p:extLst>
          </p:nvPr>
        </p:nvGraphicFramePr>
        <p:xfrm>
          <a:off x="1233204" y="2114941"/>
          <a:ext cx="5451628" cy="1802796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1128996">
                  <a:extLst>
                    <a:ext uri="{9D8B030D-6E8A-4147-A177-3AD203B41FA5}">
                      <a16:colId xmlns:a16="http://schemas.microsoft.com/office/drawing/2014/main" val="1256495911"/>
                    </a:ext>
                  </a:extLst>
                </a:gridCol>
                <a:gridCol w="1332470">
                  <a:extLst>
                    <a:ext uri="{9D8B030D-6E8A-4147-A177-3AD203B41FA5}">
                      <a16:colId xmlns:a16="http://schemas.microsoft.com/office/drawing/2014/main" val="659435217"/>
                    </a:ext>
                  </a:extLst>
                </a:gridCol>
                <a:gridCol w="1541359">
                  <a:extLst>
                    <a:ext uri="{9D8B030D-6E8A-4147-A177-3AD203B41FA5}">
                      <a16:colId xmlns:a16="http://schemas.microsoft.com/office/drawing/2014/main" val="2293739754"/>
                    </a:ext>
                  </a:extLst>
                </a:gridCol>
                <a:gridCol w="1448803">
                  <a:extLst>
                    <a:ext uri="{9D8B030D-6E8A-4147-A177-3AD203B41FA5}">
                      <a16:colId xmlns:a16="http://schemas.microsoft.com/office/drawing/2014/main" val="2895613467"/>
                    </a:ext>
                  </a:extLst>
                </a:gridCol>
              </a:tblGrid>
              <a:tr h="450699">
                <a:tc>
                  <a:txBody>
                    <a:bodyPr/>
                    <a:lstStyle/>
                    <a:p>
                      <a:r>
                        <a:rPr lang="en-US" sz="2000" dirty="0"/>
                        <a:t>name</a:t>
                      </a:r>
                    </a:p>
                  </a:txBody>
                  <a:tcPr marL="102431" marR="102431" marT="51216" marB="512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/>
                        <a:t>title</a:t>
                      </a:r>
                    </a:p>
                  </a:txBody>
                  <a:tcPr marL="102431" marR="102431" marT="51216" marB="512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/>
                        <a:t>salary</a:t>
                      </a:r>
                    </a:p>
                  </a:txBody>
                  <a:tcPr marL="102431" marR="102431" marT="51216" marB="512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/>
                        <a:t>hired_date</a:t>
                      </a:r>
                    </a:p>
                  </a:txBody>
                  <a:tcPr marL="102431" marR="102431" marT="51216" marB="512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1958641"/>
                  </a:ext>
                </a:extLst>
              </a:tr>
              <a:tr h="450699">
                <a:tc>
                  <a:txBody>
                    <a:bodyPr/>
                    <a:lstStyle/>
                    <a:p>
                      <a:r>
                        <a:rPr lang="en-US" sz="2000"/>
                        <a:t>Barbara</a:t>
                      </a:r>
                    </a:p>
                  </a:txBody>
                  <a:tcPr marL="102431" marR="102431" marT="51216" marB="512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ED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/>
                        <a:t>CEO</a:t>
                      </a:r>
                    </a:p>
                  </a:txBody>
                  <a:tcPr marL="102431" marR="102431" marT="51216" marB="512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/>
                        <a:t>$1,000,000</a:t>
                      </a:r>
                    </a:p>
                  </a:txBody>
                  <a:tcPr marL="102431" marR="102431" marT="51216" marB="512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/>
                        <a:t>2014-01-01</a:t>
                      </a:r>
                    </a:p>
                  </a:txBody>
                  <a:tcPr marL="102431" marR="102431" marT="51216" marB="512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94981739"/>
                  </a:ext>
                </a:extLst>
              </a:tr>
              <a:tr h="450699">
                <a:tc>
                  <a:txBody>
                    <a:bodyPr/>
                    <a:lstStyle/>
                    <a:p>
                      <a:r>
                        <a:rPr lang="en-US" sz="2000"/>
                        <a:t>Bob</a:t>
                      </a:r>
                    </a:p>
                  </a:txBody>
                  <a:tcPr marL="102431" marR="102431" marT="51216" marB="512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ED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/>
                        <a:t>CDO</a:t>
                      </a:r>
                    </a:p>
                  </a:txBody>
                  <a:tcPr marL="102431" marR="102431" marT="51216" marB="512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/>
                        <a:t>$500,000</a:t>
                      </a:r>
                    </a:p>
                  </a:txBody>
                  <a:tcPr marL="102431" marR="102431" marT="51216" marB="512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/>
                        <a:t>2015-05-01</a:t>
                      </a:r>
                    </a:p>
                  </a:txBody>
                  <a:tcPr marL="102431" marR="102431" marT="51216" marB="512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4557020"/>
                  </a:ext>
                </a:extLst>
              </a:tr>
              <a:tr h="450699">
                <a:tc>
                  <a:txBody>
                    <a:bodyPr/>
                    <a:lstStyle/>
                    <a:p>
                      <a:r>
                        <a:rPr lang="en-US" sz="2000" dirty="0"/>
                        <a:t>Barbara</a:t>
                      </a:r>
                    </a:p>
                  </a:txBody>
                  <a:tcPr marL="102431" marR="102431" marT="51216" marB="512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ED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/>
                        <a:t>Sales Rep</a:t>
                      </a:r>
                    </a:p>
                  </a:txBody>
                  <a:tcPr marL="102431" marR="102431" marT="51216" marB="512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/>
                        <a:t>$80,000</a:t>
                      </a:r>
                    </a:p>
                  </a:txBody>
                  <a:tcPr marL="102431" marR="102431" marT="51216" marB="512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/>
                        <a:t>2016-04-15</a:t>
                      </a:r>
                    </a:p>
                  </a:txBody>
                  <a:tcPr marL="102431" marR="102431" marT="51216" marB="512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0238398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BBC08170-4927-4479-9622-874DBE8F91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6979498"/>
              </p:ext>
            </p:extLst>
          </p:nvPr>
        </p:nvGraphicFramePr>
        <p:xfrm>
          <a:off x="1233204" y="4444592"/>
          <a:ext cx="6613337" cy="1352097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1547066">
                  <a:extLst>
                    <a:ext uri="{9D8B030D-6E8A-4147-A177-3AD203B41FA5}">
                      <a16:colId xmlns:a16="http://schemas.microsoft.com/office/drawing/2014/main" val="1256495911"/>
                    </a:ext>
                  </a:extLst>
                </a:gridCol>
                <a:gridCol w="1495168">
                  <a:extLst>
                    <a:ext uri="{9D8B030D-6E8A-4147-A177-3AD203B41FA5}">
                      <a16:colId xmlns:a16="http://schemas.microsoft.com/office/drawing/2014/main" val="659435217"/>
                    </a:ext>
                  </a:extLst>
                </a:gridCol>
                <a:gridCol w="1853513">
                  <a:extLst>
                    <a:ext uri="{9D8B030D-6E8A-4147-A177-3AD203B41FA5}">
                      <a16:colId xmlns:a16="http://schemas.microsoft.com/office/drawing/2014/main" val="2293739754"/>
                    </a:ext>
                  </a:extLst>
                </a:gridCol>
                <a:gridCol w="1717590">
                  <a:extLst>
                    <a:ext uri="{9D8B030D-6E8A-4147-A177-3AD203B41FA5}">
                      <a16:colId xmlns:a16="http://schemas.microsoft.com/office/drawing/2014/main" val="70637860"/>
                    </a:ext>
                  </a:extLst>
                </a:gridCol>
              </a:tblGrid>
              <a:tr h="450699">
                <a:tc>
                  <a:txBody>
                    <a:bodyPr/>
                    <a:lstStyle/>
                    <a:p>
                      <a:r>
                        <a:rPr lang="en-US" sz="2000" dirty="0" err="1"/>
                        <a:t>dept_name</a:t>
                      </a:r>
                      <a:endParaRPr lang="en-US" sz="2000" dirty="0"/>
                    </a:p>
                  </a:txBody>
                  <a:tcPr marL="102431" marR="102431" marT="51216" marB="512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 err="1"/>
                        <a:t>dept_head</a:t>
                      </a:r>
                      <a:endParaRPr lang="en-US" sz="2000" dirty="0"/>
                    </a:p>
                  </a:txBody>
                  <a:tcPr marL="102431" marR="102431" marT="51216" marB="512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 err="1"/>
                        <a:t>no_employees</a:t>
                      </a:r>
                      <a:endParaRPr lang="en-US" sz="2000" dirty="0"/>
                    </a:p>
                  </a:txBody>
                  <a:tcPr marL="102431" marR="102431" marT="51216" marB="512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 err="1"/>
                        <a:t>tel_extension</a:t>
                      </a:r>
                      <a:endParaRPr lang="en-US" sz="2000" dirty="0"/>
                    </a:p>
                  </a:txBody>
                  <a:tcPr marL="102431" marR="102431" marT="51216" marB="512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1958641"/>
                  </a:ext>
                </a:extLst>
              </a:tr>
              <a:tr h="450699">
                <a:tc>
                  <a:txBody>
                    <a:bodyPr/>
                    <a:lstStyle/>
                    <a:p>
                      <a:r>
                        <a:rPr lang="en-US" sz="2000" dirty="0"/>
                        <a:t>Operations</a:t>
                      </a:r>
                    </a:p>
                  </a:txBody>
                  <a:tcPr marL="102431" marR="102431" marT="51216" marB="512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/>
                        <a:t>Barbara</a:t>
                      </a:r>
                    </a:p>
                  </a:txBody>
                  <a:tcPr marL="102431" marR="102431" marT="51216" marB="512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/>
                        <a:t>20</a:t>
                      </a:r>
                    </a:p>
                  </a:txBody>
                  <a:tcPr marL="102431" marR="102431" marT="51216" marB="512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/>
                        <a:t>101</a:t>
                      </a:r>
                    </a:p>
                  </a:txBody>
                  <a:tcPr marL="102431" marR="102431" marT="51216" marB="512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4557020"/>
                  </a:ext>
                </a:extLst>
              </a:tr>
              <a:tr h="450699">
                <a:tc>
                  <a:txBody>
                    <a:bodyPr/>
                    <a:lstStyle/>
                    <a:p>
                      <a:r>
                        <a:rPr lang="en-US" sz="2000" dirty="0"/>
                        <a:t>Data</a:t>
                      </a:r>
                    </a:p>
                  </a:txBody>
                  <a:tcPr marL="102431" marR="102431" marT="51216" marB="512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/>
                        <a:t>Bob</a:t>
                      </a:r>
                    </a:p>
                  </a:txBody>
                  <a:tcPr marL="102431" marR="102431" marT="51216" marB="512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/>
                        <a:t>5</a:t>
                      </a:r>
                    </a:p>
                  </a:txBody>
                  <a:tcPr marL="102431" marR="102431" marT="51216" marB="512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/>
                        <a:t>102</a:t>
                      </a:r>
                    </a:p>
                  </a:txBody>
                  <a:tcPr marL="102431" marR="102431" marT="51216" marB="512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14328342"/>
                  </a:ext>
                </a:extLst>
              </a:tr>
            </a:tbl>
          </a:graphicData>
        </a:graphic>
      </p:graphicFrame>
      <p:sp>
        <p:nvSpPr>
          <p:cNvPr id="4" name="Title 3">
            <a:extLst>
              <a:ext uri="{FF2B5EF4-FFF2-40B4-BE49-F238E27FC236}">
                <a16:creationId xmlns:a16="http://schemas.microsoft.com/office/drawing/2014/main" id="{C29CC875-90B8-4F40-9A2F-EEA145021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cap="small" dirty="0"/>
              <a:t>Concept</a:t>
            </a:r>
            <a:r>
              <a:rPr lang="en-US" sz="4400" dirty="0"/>
              <a:t>:</a:t>
            </a:r>
            <a:br>
              <a:rPr lang="en-US" sz="4400" dirty="0"/>
            </a:br>
            <a:r>
              <a:rPr lang="en-US" sz="4400" i="1" dirty="0"/>
              <a:t>primary key</a:t>
            </a:r>
          </a:p>
        </p:txBody>
      </p:sp>
    </p:spTree>
    <p:extLst>
      <p:ext uri="{BB962C8B-B14F-4D97-AF65-F5344CB8AC3E}">
        <p14:creationId xmlns:p14="http://schemas.microsoft.com/office/powerpoint/2010/main" val="28653458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4">
            <a:extLst>
              <a:ext uri="{FF2B5EF4-FFF2-40B4-BE49-F238E27FC236}">
                <a16:creationId xmlns:a16="http://schemas.microsoft.com/office/drawing/2014/main" id="{5381123C-B72D-4F19-9C17-3FB9F74A65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0916155"/>
              </p:ext>
            </p:extLst>
          </p:nvPr>
        </p:nvGraphicFramePr>
        <p:xfrm>
          <a:off x="1233204" y="2114941"/>
          <a:ext cx="5451628" cy="1802796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1128996">
                  <a:extLst>
                    <a:ext uri="{9D8B030D-6E8A-4147-A177-3AD203B41FA5}">
                      <a16:colId xmlns:a16="http://schemas.microsoft.com/office/drawing/2014/main" val="1256495911"/>
                    </a:ext>
                  </a:extLst>
                </a:gridCol>
                <a:gridCol w="1332470">
                  <a:extLst>
                    <a:ext uri="{9D8B030D-6E8A-4147-A177-3AD203B41FA5}">
                      <a16:colId xmlns:a16="http://schemas.microsoft.com/office/drawing/2014/main" val="659435217"/>
                    </a:ext>
                  </a:extLst>
                </a:gridCol>
                <a:gridCol w="1541359">
                  <a:extLst>
                    <a:ext uri="{9D8B030D-6E8A-4147-A177-3AD203B41FA5}">
                      <a16:colId xmlns:a16="http://schemas.microsoft.com/office/drawing/2014/main" val="2293739754"/>
                    </a:ext>
                  </a:extLst>
                </a:gridCol>
                <a:gridCol w="1448803">
                  <a:extLst>
                    <a:ext uri="{9D8B030D-6E8A-4147-A177-3AD203B41FA5}">
                      <a16:colId xmlns:a16="http://schemas.microsoft.com/office/drawing/2014/main" val="2895613467"/>
                    </a:ext>
                  </a:extLst>
                </a:gridCol>
              </a:tblGrid>
              <a:tr h="450699">
                <a:tc>
                  <a:txBody>
                    <a:bodyPr/>
                    <a:lstStyle/>
                    <a:p>
                      <a:r>
                        <a:rPr lang="en-US" sz="2000" dirty="0"/>
                        <a:t>name</a:t>
                      </a:r>
                    </a:p>
                  </a:txBody>
                  <a:tcPr marL="102431" marR="102431" marT="51216" marB="512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/>
                        <a:t>title</a:t>
                      </a:r>
                    </a:p>
                  </a:txBody>
                  <a:tcPr marL="102431" marR="102431" marT="51216" marB="512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/>
                        <a:t>salary</a:t>
                      </a:r>
                    </a:p>
                  </a:txBody>
                  <a:tcPr marL="102431" marR="102431" marT="51216" marB="512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/>
                        <a:t>hired_date</a:t>
                      </a:r>
                    </a:p>
                  </a:txBody>
                  <a:tcPr marL="102431" marR="102431" marT="51216" marB="512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1958641"/>
                  </a:ext>
                </a:extLst>
              </a:tr>
              <a:tr h="450699">
                <a:tc>
                  <a:txBody>
                    <a:bodyPr/>
                    <a:lstStyle/>
                    <a:p>
                      <a:r>
                        <a:rPr lang="en-US" sz="2000"/>
                        <a:t>Barbara</a:t>
                      </a:r>
                    </a:p>
                  </a:txBody>
                  <a:tcPr marL="102431" marR="102431" marT="51216" marB="512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ED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/>
                        <a:t>CEO</a:t>
                      </a:r>
                    </a:p>
                  </a:txBody>
                  <a:tcPr marL="102431" marR="102431" marT="51216" marB="512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ED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/>
                        <a:t>$1,000,000</a:t>
                      </a:r>
                    </a:p>
                  </a:txBody>
                  <a:tcPr marL="102431" marR="102431" marT="51216" marB="512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/>
                        <a:t>2014-01-01</a:t>
                      </a:r>
                    </a:p>
                  </a:txBody>
                  <a:tcPr marL="102431" marR="102431" marT="51216" marB="512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94981739"/>
                  </a:ext>
                </a:extLst>
              </a:tr>
              <a:tr h="450699">
                <a:tc>
                  <a:txBody>
                    <a:bodyPr/>
                    <a:lstStyle/>
                    <a:p>
                      <a:r>
                        <a:rPr lang="en-US" sz="2000"/>
                        <a:t>Bob</a:t>
                      </a:r>
                    </a:p>
                  </a:txBody>
                  <a:tcPr marL="102431" marR="102431" marT="51216" marB="512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ED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/>
                        <a:t>CDO</a:t>
                      </a:r>
                    </a:p>
                  </a:txBody>
                  <a:tcPr marL="102431" marR="102431" marT="51216" marB="512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ED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/>
                        <a:t>$500,000</a:t>
                      </a:r>
                    </a:p>
                  </a:txBody>
                  <a:tcPr marL="102431" marR="102431" marT="51216" marB="512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/>
                        <a:t>2015-05-01</a:t>
                      </a:r>
                    </a:p>
                  </a:txBody>
                  <a:tcPr marL="102431" marR="102431" marT="51216" marB="512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4557020"/>
                  </a:ext>
                </a:extLst>
              </a:tr>
              <a:tr h="450699">
                <a:tc>
                  <a:txBody>
                    <a:bodyPr/>
                    <a:lstStyle/>
                    <a:p>
                      <a:r>
                        <a:rPr lang="en-US" sz="2000" dirty="0"/>
                        <a:t>Barbara</a:t>
                      </a:r>
                    </a:p>
                  </a:txBody>
                  <a:tcPr marL="102431" marR="102431" marT="51216" marB="512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ED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/>
                        <a:t>Sales Rep</a:t>
                      </a:r>
                    </a:p>
                  </a:txBody>
                  <a:tcPr marL="102431" marR="102431" marT="51216" marB="512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ED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/>
                        <a:t>$80,000</a:t>
                      </a:r>
                    </a:p>
                  </a:txBody>
                  <a:tcPr marL="102431" marR="102431" marT="51216" marB="512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/>
                        <a:t>2016-04-15</a:t>
                      </a:r>
                    </a:p>
                  </a:txBody>
                  <a:tcPr marL="102431" marR="102431" marT="51216" marB="512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0238398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BBC08170-4927-4479-9622-874DBE8F91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9719161"/>
              </p:ext>
            </p:extLst>
          </p:nvPr>
        </p:nvGraphicFramePr>
        <p:xfrm>
          <a:off x="1233204" y="4444592"/>
          <a:ext cx="6922255" cy="1352097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1596493">
                  <a:extLst>
                    <a:ext uri="{9D8B030D-6E8A-4147-A177-3AD203B41FA5}">
                      <a16:colId xmlns:a16="http://schemas.microsoft.com/office/drawing/2014/main" val="1256495911"/>
                    </a:ext>
                  </a:extLst>
                </a:gridCol>
                <a:gridCol w="1606379">
                  <a:extLst>
                    <a:ext uri="{9D8B030D-6E8A-4147-A177-3AD203B41FA5}">
                      <a16:colId xmlns:a16="http://schemas.microsoft.com/office/drawing/2014/main" val="659435217"/>
                    </a:ext>
                  </a:extLst>
                </a:gridCol>
                <a:gridCol w="1878227">
                  <a:extLst>
                    <a:ext uri="{9D8B030D-6E8A-4147-A177-3AD203B41FA5}">
                      <a16:colId xmlns:a16="http://schemas.microsoft.com/office/drawing/2014/main" val="2293739754"/>
                    </a:ext>
                  </a:extLst>
                </a:gridCol>
                <a:gridCol w="1841156">
                  <a:extLst>
                    <a:ext uri="{9D8B030D-6E8A-4147-A177-3AD203B41FA5}">
                      <a16:colId xmlns:a16="http://schemas.microsoft.com/office/drawing/2014/main" val="70637860"/>
                    </a:ext>
                  </a:extLst>
                </a:gridCol>
              </a:tblGrid>
              <a:tr h="450699">
                <a:tc>
                  <a:txBody>
                    <a:bodyPr/>
                    <a:lstStyle/>
                    <a:p>
                      <a:r>
                        <a:rPr lang="en-US" sz="2000" dirty="0" err="1"/>
                        <a:t>dept_name</a:t>
                      </a:r>
                      <a:endParaRPr lang="en-US" sz="2000" dirty="0"/>
                    </a:p>
                  </a:txBody>
                  <a:tcPr marL="102431" marR="102431" marT="51216" marB="512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 err="1"/>
                        <a:t>dept_head</a:t>
                      </a:r>
                      <a:endParaRPr lang="en-US" sz="2000" dirty="0"/>
                    </a:p>
                  </a:txBody>
                  <a:tcPr marL="102431" marR="102431" marT="51216" marB="512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 err="1"/>
                        <a:t>no_employees</a:t>
                      </a:r>
                      <a:endParaRPr lang="en-US" sz="2000" dirty="0"/>
                    </a:p>
                  </a:txBody>
                  <a:tcPr marL="102431" marR="102431" marT="51216" marB="512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 err="1"/>
                        <a:t>tel_extension</a:t>
                      </a:r>
                      <a:endParaRPr lang="en-US" sz="2000" dirty="0"/>
                    </a:p>
                  </a:txBody>
                  <a:tcPr marL="102431" marR="102431" marT="51216" marB="512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1958641"/>
                  </a:ext>
                </a:extLst>
              </a:tr>
              <a:tr h="450699">
                <a:tc>
                  <a:txBody>
                    <a:bodyPr/>
                    <a:lstStyle/>
                    <a:p>
                      <a:r>
                        <a:rPr lang="en-US" sz="2000" dirty="0"/>
                        <a:t>Operations</a:t>
                      </a:r>
                    </a:p>
                  </a:txBody>
                  <a:tcPr marL="102431" marR="102431" marT="51216" marB="512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/>
                        <a:t>Barbara</a:t>
                      </a:r>
                    </a:p>
                  </a:txBody>
                  <a:tcPr marL="102431" marR="102431" marT="51216" marB="512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/>
                        <a:t>20</a:t>
                      </a:r>
                    </a:p>
                  </a:txBody>
                  <a:tcPr marL="102431" marR="102431" marT="51216" marB="512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/>
                        <a:t>101</a:t>
                      </a:r>
                    </a:p>
                  </a:txBody>
                  <a:tcPr marL="102431" marR="102431" marT="51216" marB="512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4557020"/>
                  </a:ext>
                </a:extLst>
              </a:tr>
              <a:tr h="450699">
                <a:tc>
                  <a:txBody>
                    <a:bodyPr/>
                    <a:lstStyle/>
                    <a:p>
                      <a:r>
                        <a:rPr lang="en-US" sz="2000" dirty="0"/>
                        <a:t>Data</a:t>
                      </a:r>
                    </a:p>
                  </a:txBody>
                  <a:tcPr marL="102431" marR="102431" marT="51216" marB="512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/>
                        <a:t>Bob</a:t>
                      </a:r>
                    </a:p>
                  </a:txBody>
                  <a:tcPr marL="102431" marR="102431" marT="51216" marB="512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/>
                        <a:t>5</a:t>
                      </a:r>
                    </a:p>
                  </a:txBody>
                  <a:tcPr marL="102431" marR="102431" marT="51216" marB="512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/>
                        <a:t>102</a:t>
                      </a:r>
                    </a:p>
                  </a:txBody>
                  <a:tcPr marL="102431" marR="102431" marT="51216" marB="512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14328342"/>
                  </a:ext>
                </a:extLst>
              </a:tr>
            </a:tbl>
          </a:graphicData>
        </a:graphic>
      </p:graphicFrame>
      <p:sp>
        <p:nvSpPr>
          <p:cNvPr id="4" name="Title 3">
            <a:extLst>
              <a:ext uri="{FF2B5EF4-FFF2-40B4-BE49-F238E27FC236}">
                <a16:creationId xmlns:a16="http://schemas.microsoft.com/office/drawing/2014/main" id="{C29CC875-90B8-4F40-9A2F-EEA145021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cap="small" dirty="0"/>
              <a:t>Concept</a:t>
            </a:r>
            <a:r>
              <a:rPr lang="en-US" sz="4400" dirty="0"/>
              <a:t>:</a:t>
            </a:r>
            <a:br>
              <a:rPr lang="en-US" sz="4400" dirty="0"/>
            </a:br>
            <a:r>
              <a:rPr lang="en-US" sz="4400" i="1" dirty="0"/>
              <a:t>composite primary key</a:t>
            </a:r>
          </a:p>
        </p:txBody>
      </p:sp>
    </p:spTree>
    <p:extLst>
      <p:ext uri="{BB962C8B-B14F-4D97-AF65-F5344CB8AC3E}">
        <p14:creationId xmlns:p14="http://schemas.microsoft.com/office/powerpoint/2010/main" val="23680695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4">
            <a:extLst>
              <a:ext uri="{FF2B5EF4-FFF2-40B4-BE49-F238E27FC236}">
                <a16:creationId xmlns:a16="http://schemas.microsoft.com/office/drawing/2014/main" id="{5381123C-B72D-4F19-9C17-3FB9F74A65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4979669"/>
              </p:ext>
            </p:extLst>
          </p:nvPr>
        </p:nvGraphicFramePr>
        <p:xfrm>
          <a:off x="1233204" y="2114941"/>
          <a:ext cx="6613338" cy="1802796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726225">
                  <a:extLst>
                    <a:ext uri="{9D8B030D-6E8A-4147-A177-3AD203B41FA5}">
                      <a16:colId xmlns:a16="http://schemas.microsoft.com/office/drawing/2014/main" val="2819710493"/>
                    </a:ext>
                  </a:extLst>
                </a:gridCol>
                <a:gridCol w="1382485">
                  <a:extLst>
                    <a:ext uri="{9D8B030D-6E8A-4147-A177-3AD203B41FA5}">
                      <a16:colId xmlns:a16="http://schemas.microsoft.com/office/drawing/2014/main" val="1256495911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659435217"/>
                    </a:ext>
                  </a:extLst>
                </a:gridCol>
                <a:gridCol w="1632857">
                  <a:extLst>
                    <a:ext uri="{9D8B030D-6E8A-4147-A177-3AD203B41FA5}">
                      <a16:colId xmlns:a16="http://schemas.microsoft.com/office/drawing/2014/main" val="2293739754"/>
                    </a:ext>
                  </a:extLst>
                </a:gridCol>
                <a:gridCol w="1565485">
                  <a:extLst>
                    <a:ext uri="{9D8B030D-6E8A-4147-A177-3AD203B41FA5}">
                      <a16:colId xmlns:a16="http://schemas.microsoft.com/office/drawing/2014/main" val="2895613467"/>
                    </a:ext>
                  </a:extLst>
                </a:gridCol>
              </a:tblGrid>
              <a:tr h="450699">
                <a:tc>
                  <a:txBody>
                    <a:bodyPr/>
                    <a:lstStyle/>
                    <a:p>
                      <a:r>
                        <a:rPr lang="en-US" sz="2000" dirty="0"/>
                        <a:t>id</a:t>
                      </a:r>
                    </a:p>
                  </a:txBody>
                  <a:tcPr marL="102431" marR="102431" marT="51216" marB="512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name</a:t>
                      </a:r>
                    </a:p>
                  </a:txBody>
                  <a:tcPr marL="102431" marR="102431" marT="51216" marB="512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/>
                        <a:t>title</a:t>
                      </a:r>
                    </a:p>
                  </a:txBody>
                  <a:tcPr marL="102431" marR="102431" marT="51216" marB="512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/>
                        <a:t>salary</a:t>
                      </a:r>
                    </a:p>
                  </a:txBody>
                  <a:tcPr marL="102431" marR="102431" marT="51216" marB="512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/>
                        <a:t>hired_date</a:t>
                      </a:r>
                    </a:p>
                  </a:txBody>
                  <a:tcPr marL="102431" marR="102431" marT="51216" marB="512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1958641"/>
                  </a:ext>
                </a:extLst>
              </a:tr>
              <a:tr h="450699"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 marL="102431" marR="102431" marT="51216" marB="512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ED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Barbara</a:t>
                      </a:r>
                    </a:p>
                  </a:txBody>
                  <a:tcPr marL="102431" marR="102431" marT="51216" marB="512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/>
                        <a:t>CEO</a:t>
                      </a:r>
                    </a:p>
                  </a:txBody>
                  <a:tcPr marL="102431" marR="102431" marT="51216" marB="512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/>
                        <a:t>$1,000,000</a:t>
                      </a:r>
                    </a:p>
                  </a:txBody>
                  <a:tcPr marL="102431" marR="102431" marT="51216" marB="512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/>
                        <a:t>2014-01-01</a:t>
                      </a:r>
                    </a:p>
                  </a:txBody>
                  <a:tcPr marL="102431" marR="102431" marT="51216" marB="512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94981739"/>
                  </a:ext>
                </a:extLst>
              </a:tr>
              <a:tr h="450699">
                <a:tc>
                  <a:txBody>
                    <a:bodyPr/>
                    <a:lstStyle/>
                    <a:p>
                      <a:r>
                        <a:rPr lang="en-US" sz="2000" dirty="0"/>
                        <a:t>2</a:t>
                      </a:r>
                    </a:p>
                  </a:txBody>
                  <a:tcPr marL="102431" marR="102431" marT="51216" marB="512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ED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/>
                        <a:t>Bob</a:t>
                      </a:r>
                    </a:p>
                  </a:txBody>
                  <a:tcPr marL="102431" marR="102431" marT="51216" marB="512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/>
                        <a:t>CDO</a:t>
                      </a:r>
                    </a:p>
                  </a:txBody>
                  <a:tcPr marL="102431" marR="102431" marT="51216" marB="512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/>
                        <a:t>$500,000</a:t>
                      </a:r>
                    </a:p>
                  </a:txBody>
                  <a:tcPr marL="102431" marR="102431" marT="51216" marB="512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/>
                        <a:t>2015-05-01</a:t>
                      </a:r>
                    </a:p>
                  </a:txBody>
                  <a:tcPr marL="102431" marR="102431" marT="51216" marB="512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4557020"/>
                  </a:ext>
                </a:extLst>
              </a:tr>
              <a:tr h="450699">
                <a:tc>
                  <a:txBody>
                    <a:bodyPr/>
                    <a:lstStyle/>
                    <a:p>
                      <a:r>
                        <a:rPr lang="en-US" sz="2000" dirty="0"/>
                        <a:t>3</a:t>
                      </a:r>
                    </a:p>
                  </a:txBody>
                  <a:tcPr marL="102431" marR="102431" marT="51216" marB="512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ED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Barbara</a:t>
                      </a:r>
                    </a:p>
                  </a:txBody>
                  <a:tcPr marL="102431" marR="102431" marT="51216" marB="512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/>
                        <a:t>Sales Rep</a:t>
                      </a:r>
                    </a:p>
                  </a:txBody>
                  <a:tcPr marL="102431" marR="102431" marT="51216" marB="512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/>
                        <a:t>$80,000</a:t>
                      </a:r>
                    </a:p>
                  </a:txBody>
                  <a:tcPr marL="102431" marR="102431" marT="51216" marB="512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/>
                        <a:t>2016-04-15</a:t>
                      </a:r>
                    </a:p>
                  </a:txBody>
                  <a:tcPr marL="102431" marR="102431" marT="51216" marB="512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0238398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BBC08170-4927-4479-9622-874DBE8F91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9526044"/>
              </p:ext>
            </p:extLst>
          </p:nvPr>
        </p:nvGraphicFramePr>
        <p:xfrm>
          <a:off x="1233203" y="4444592"/>
          <a:ext cx="7279426" cy="1352097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715340">
                  <a:extLst>
                    <a:ext uri="{9D8B030D-6E8A-4147-A177-3AD203B41FA5}">
                      <a16:colId xmlns:a16="http://schemas.microsoft.com/office/drawing/2014/main" val="2053428310"/>
                    </a:ext>
                  </a:extLst>
                </a:gridCol>
                <a:gridCol w="1589314">
                  <a:extLst>
                    <a:ext uri="{9D8B030D-6E8A-4147-A177-3AD203B41FA5}">
                      <a16:colId xmlns:a16="http://schemas.microsoft.com/office/drawing/2014/main" val="1256495911"/>
                    </a:ext>
                  </a:extLst>
                </a:gridCol>
                <a:gridCol w="1545772">
                  <a:extLst>
                    <a:ext uri="{9D8B030D-6E8A-4147-A177-3AD203B41FA5}">
                      <a16:colId xmlns:a16="http://schemas.microsoft.com/office/drawing/2014/main" val="659435217"/>
                    </a:ext>
                  </a:extLst>
                </a:gridCol>
                <a:gridCol w="1774371">
                  <a:extLst>
                    <a:ext uri="{9D8B030D-6E8A-4147-A177-3AD203B41FA5}">
                      <a16:colId xmlns:a16="http://schemas.microsoft.com/office/drawing/2014/main" val="2293739754"/>
                    </a:ext>
                  </a:extLst>
                </a:gridCol>
                <a:gridCol w="1654629">
                  <a:extLst>
                    <a:ext uri="{9D8B030D-6E8A-4147-A177-3AD203B41FA5}">
                      <a16:colId xmlns:a16="http://schemas.microsoft.com/office/drawing/2014/main" val="70637860"/>
                    </a:ext>
                  </a:extLst>
                </a:gridCol>
              </a:tblGrid>
              <a:tr h="450699">
                <a:tc>
                  <a:txBody>
                    <a:bodyPr/>
                    <a:lstStyle/>
                    <a:p>
                      <a:r>
                        <a:rPr lang="en-US" sz="2000" dirty="0"/>
                        <a:t>id</a:t>
                      </a:r>
                    </a:p>
                  </a:txBody>
                  <a:tcPr marL="102431" marR="102431" marT="51216" marB="512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 err="1"/>
                        <a:t>dept_name</a:t>
                      </a:r>
                      <a:endParaRPr lang="en-US" sz="2000" dirty="0"/>
                    </a:p>
                  </a:txBody>
                  <a:tcPr marL="102431" marR="102431" marT="51216" marB="512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 err="1"/>
                        <a:t>dept_head</a:t>
                      </a:r>
                      <a:endParaRPr lang="en-US" sz="2000" dirty="0"/>
                    </a:p>
                  </a:txBody>
                  <a:tcPr marL="102431" marR="102431" marT="51216" marB="512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 err="1"/>
                        <a:t>no_employees</a:t>
                      </a:r>
                      <a:endParaRPr lang="en-US" sz="2000" dirty="0"/>
                    </a:p>
                  </a:txBody>
                  <a:tcPr marL="102431" marR="102431" marT="51216" marB="512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 err="1"/>
                        <a:t>tel_extension</a:t>
                      </a:r>
                      <a:endParaRPr lang="en-US" sz="2000" dirty="0"/>
                    </a:p>
                  </a:txBody>
                  <a:tcPr marL="102431" marR="102431" marT="51216" marB="512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1958641"/>
                  </a:ext>
                </a:extLst>
              </a:tr>
              <a:tr h="450699"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 marL="102431" marR="102431" marT="51216" marB="512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ED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Operations</a:t>
                      </a:r>
                    </a:p>
                  </a:txBody>
                  <a:tcPr marL="102431" marR="102431" marT="51216" marB="512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/>
                        <a:t>Barbara</a:t>
                      </a:r>
                    </a:p>
                  </a:txBody>
                  <a:tcPr marL="102431" marR="102431" marT="51216" marB="512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/>
                        <a:t>20</a:t>
                      </a:r>
                    </a:p>
                  </a:txBody>
                  <a:tcPr marL="102431" marR="102431" marT="51216" marB="512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/>
                        <a:t>101</a:t>
                      </a:r>
                    </a:p>
                  </a:txBody>
                  <a:tcPr marL="102431" marR="102431" marT="51216" marB="512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4557020"/>
                  </a:ext>
                </a:extLst>
              </a:tr>
              <a:tr h="450699">
                <a:tc>
                  <a:txBody>
                    <a:bodyPr/>
                    <a:lstStyle/>
                    <a:p>
                      <a:r>
                        <a:rPr lang="en-US" sz="2000" dirty="0"/>
                        <a:t>2</a:t>
                      </a:r>
                    </a:p>
                  </a:txBody>
                  <a:tcPr marL="102431" marR="102431" marT="51216" marB="512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ED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Data</a:t>
                      </a:r>
                    </a:p>
                  </a:txBody>
                  <a:tcPr marL="102431" marR="102431" marT="51216" marB="512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/>
                        <a:t>Bob</a:t>
                      </a:r>
                    </a:p>
                  </a:txBody>
                  <a:tcPr marL="102431" marR="102431" marT="51216" marB="512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/>
                        <a:t>5</a:t>
                      </a:r>
                    </a:p>
                  </a:txBody>
                  <a:tcPr marL="102431" marR="102431" marT="51216" marB="512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/>
                        <a:t>102</a:t>
                      </a:r>
                    </a:p>
                  </a:txBody>
                  <a:tcPr marL="102431" marR="102431" marT="51216" marB="512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14328342"/>
                  </a:ext>
                </a:extLst>
              </a:tr>
            </a:tbl>
          </a:graphicData>
        </a:graphic>
      </p:graphicFrame>
      <p:sp>
        <p:nvSpPr>
          <p:cNvPr id="4" name="Title 3">
            <a:extLst>
              <a:ext uri="{FF2B5EF4-FFF2-40B4-BE49-F238E27FC236}">
                <a16:creationId xmlns:a16="http://schemas.microsoft.com/office/drawing/2014/main" id="{C29CC875-90B8-4F40-9A2F-EEA145021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cap="small" dirty="0"/>
              <a:t>Concept</a:t>
            </a:r>
            <a:r>
              <a:rPr lang="en-US" sz="4400" dirty="0"/>
              <a:t>:</a:t>
            </a:r>
            <a:br>
              <a:rPr lang="en-US" sz="4400" dirty="0"/>
            </a:br>
            <a:r>
              <a:rPr lang="en-US" sz="4400" i="1" dirty="0"/>
              <a:t>auto-incrementing primary key</a:t>
            </a:r>
          </a:p>
        </p:txBody>
      </p:sp>
    </p:spTree>
    <p:extLst>
      <p:ext uri="{BB962C8B-B14F-4D97-AF65-F5344CB8AC3E}">
        <p14:creationId xmlns:p14="http://schemas.microsoft.com/office/powerpoint/2010/main" val="1974289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77347-4F07-4F68-9834-1E8415F93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Primary Key Considerations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CF1A96-9185-4B3E-AB49-7D9CCC196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00600" y="1137920"/>
            <a:ext cx="6492240" cy="4851400"/>
          </a:xfrm>
        </p:spPr>
        <p:txBody>
          <a:bodyPr>
            <a:normAutofit/>
          </a:bodyPr>
          <a:lstStyle/>
          <a:p>
            <a:pPr marL="457200" indent="-346075">
              <a:lnSpc>
                <a:spcPct val="100000"/>
              </a:lnSpc>
              <a:spcAft>
                <a:spcPts val="1200"/>
              </a:spcAft>
              <a:buClr>
                <a:schemeClr val="accent3"/>
              </a:buClr>
              <a:buFont typeface="Wingdings" panose="05000000000000000000" pitchFamily="2" charset="2"/>
              <a:buChar char="§"/>
            </a:pPr>
            <a:r>
              <a:rPr lang="en-US" sz="2400" dirty="0"/>
              <a:t>The primary key should be simple.</a:t>
            </a:r>
          </a:p>
          <a:p>
            <a:pPr marL="457200" indent="-346075">
              <a:lnSpc>
                <a:spcPct val="100000"/>
              </a:lnSpc>
              <a:spcAft>
                <a:spcPts val="1200"/>
              </a:spcAft>
              <a:buClr>
                <a:schemeClr val="accent3"/>
              </a:buClr>
              <a:buFont typeface="Wingdings" panose="05000000000000000000" pitchFamily="2" charset="2"/>
              <a:buChar char="§"/>
            </a:pPr>
            <a:r>
              <a:rPr lang="en-US" sz="2400" dirty="0"/>
              <a:t>The value of the primary key should not change since it is used to reference other tables in the database.</a:t>
            </a:r>
          </a:p>
          <a:p>
            <a:pPr marL="457200" indent="-346075">
              <a:lnSpc>
                <a:spcPct val="100000"/>
              </a:lnSpc>
              <a:spcAft>
                <a:spcPts val="1200"/>
              </a:spcAft>
              <a:buClr>
                <a:schemeClr val="accent3"/>
              </a:buClr>
              <a:buFont typeface="Wingdings" panose="05000000000000000000" pitchFamily="2" charset="2"/>
              <a:buChar char="§"/>
            </a:pPr>
            <a:r>
              <a:rPr lang="en-US" sz="2400" dirty="0"/>
              <a:t>Use a non-negative integer (or other numeric type) rather than text for efficiency.</a:t>
            </a:r>
          </a:p>
          <a:p>
            <a:pPr marL="457200" indent="-346075">
              <a:lnSpc>
                <a:spcPct val="100000"/>
              </a:lnSpc>
              <a:spcAft>
                <a:spcPts val="1200"/>
              </a:spcAft>
              <a:buClr>
                <a:schemeClr val="accent3"/>
              </a:buClr>
              <a:buFont typeface="Wingdings" panose="05000000000000000000" pitchFamily="2" charset="2"/>
              <a:buChar char="§"/>
            </a:pPr>
            <a:r>
              <a:rPr lang="en-US" sz="2400" dirty="0"/>
              <a:t>The primary key should take an arbitrary number.</a:t>
            </a:r>
          </a:p>
        </p:txBody>
      </p:sp>
      <p:pic>
        <p:nvPicPr>
          <p:cNvPr id="5" name="Graphic 4" descr="Key">
            <a:extLst>
              <a:ext uri="{FF2B5EF4-FFF2-40B4-BE49-F238E27FC236}">
                <a16:creationId xmlns:a16="http://schemas.microsoft.com/office/drawing/2014/main" id="{B75BECDD-087B-4EFC-B832-747E4FEFF2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7200" y="2701984"/>
            <a:ext cx="1454031" cy="1454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1938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4B019A08-55AD-4038-B865-37DA596B8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7FDA77-EB5A-4AED-B7CB-F45EDCC2E5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1685" y="634946"/>
            <a:ext cx="5127171" cy="1450757"/>
          </a:xfrm>
        </p:spPr>
        <p:txBody>
          <a:bodyPr>
            <a:normAutofit/>
          </a:bodyPr>
          <a:lstStyle/>
          <a:p>
            <a:r>
              <a:rPr lang="en-US" cap="small" dirty="0"/>
              <a:t>Concepts</a:t>
            </a:r>
            <a:r>
              <a:rPr lang="en-US" dirty="0"/>
              <a:t>: </a:t>
            </a:r>
            <a:r>
              <a:rPr lang="en-US" i="1" dirty="0"/>
              <a:t>relationships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0D22ADC-B42D-42D8-94AE-57335DF83D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2029" r="56557" b="42536"/>
          <a:stretch/>
        </p:blipFill>
        <p:spPr>
          <a:xfrm>
            <a:off x="643192" y="1616976"/>
            <a:ext cx="5451627" cy="3304008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BA067F2-7FAF-4758-9BC4-F7C88ED904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11684" y="2086188"/>
            <a:ext cx="474880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DE4A12-D979-4E28-A98B-BEED7DCCA0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1684" y="2198914"/>
            <a:ext cx="5127172" cy="3670180"/>
          </a:xfrm>
        </p:spPr>
        <p:txBody>
          <a:bodyPr>
            <a:normAutofit/>
          </a:bodyPr>
          <a:lstStyle/>
          <a:p>
            <a:pPr marL="0" indent="0">
              <a:spcBef>
                <a:spcPts val="400"/>
              </a:spcBef>
              <a:spcAft>
                <a:spcPts val="400"/>
              </a:spcAft>
              <a:buClr>
                <a:schemeClr val="accent4"/>
              </a:buClr>
              <a:buNone/>
            </a:pPr>
            <a:r>
              <a:rPr lang="en-US" dirty="0"/>
              <a:t>One of the main benefits of </a:t>
            </a:r>
            <a:r>
              <a:rPr lang="en-US" b="1" i="1" dirty="0"/>
              <a:t>relational</a:t>
            </a:r>
            <a:r>
              <a:rPr lang="en-US" dirty="0"/>
              <a:t> databases is support for explicitly defining the relationships between entities:</a:t>
            </a:r>
          </a:p>
          <a:p>
            <a:pPr marL="568325" lvl="1" indent="-222250">
              <a:spcBef>
                <a:spcPts val="0"/>
              </a:spcBef>
              <a:spcAft>
                <a:spcPts val="200"/>
              </a:spcAft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dirty="0"/>
              <a:t>Employees may relate to departments</a:t>
            </a:r>
          </a:p>
          <a:p>
            <a:pPr marL="568325" lvl="1" indent="-222250">
              <a:spcBef>
                <a:spcPts val="0"/>
              </a:spcBef>
              <a:spcAft>
                <a:spcPts val="200"/>
              </a:spcAft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dirty="0"/>
              <a:t>Orders may relate to customers</a:t>
            </a:r>
          </a:p>
          <a:p>
            <a:pPr marL="568325" lvl="1" indent="-222250">
              <a:spcBef>
                <a:spcPts val="0"/>
              </a:spcBef>
              <a:spcAft>
                <a:spcPts val="200"/>
              </a:spcAft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dirty="0"/>
              <a:t>Pets may relate to owners</a:t>
            </a:r>
          </a:p>
          <a:p>
            <a:pPr marL="568325" lvl="1" indent="-222250">
              <a:spcBef>
                <a:spcPts val="0"/>
              </a:spcBef>
              <a:spcAft>
                <a:spcPts val="200"/>
              </a:spcAft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dirty="0"/>
              <a:t>Metro trains may relate to tracks</a:t>
            </a:r>
          </a:p>
          <a:p>
            <a:pPr marL="568325" lvl="1" indent="-222250">
              <a:spcBef>
                <a:spcPts val="0"/>
              </a:spcBef>
              <a:spcAft>
                <a:spcPts val="200"/>
              </a:spcAft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dirty="0"/>
              <a:t>Shopping carts may be related to users</a:t>
            </a:r>
          </a:p>
          <a:p>
            <a:pPr marL="0" indent="0">
              <a:buClr>
                <a:schemeClr val="accent4"/>
              </a:buClr>
              <a:buNone/>
            </a:pPr>
            <a:endParaRPr lang="en-US" dirty="0"/>
          </a:p>
          <a:p>
            <a:pPr marL="0" indent="0">
              <a:buClr>
                <a:schemeClr val="accent4"/>
              </a:buClr>
              <a:buNone/>
            </a:pPr>
            <a:r>
              <a:rPr lang="en-US" dirty="0"/>
              <a:t>Relationships can be visualized using an “Entity Relationship Diagram” (ERD).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627C7B9-FD35-4E35-B741-E4A9A5F416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76B7131-2035-43F9-84E8-2B4749D333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8595225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4">
            <a:extLst>
              <a:ext uri="{FF2B5EF4-FFF2-40B4-BE49-F238E27FC236}">
                <a16:creationId xmlns:a16="http://schemas.microsoft.com/office/drawing/2014/main" id="{5381123C-B72D-4F19-9C17-3FB9F74A65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8265165"/>
              </p:ext>
            </p:extLst>
          </p:nvPr>
        </p:nvGraphicFramePr>
        <p:xfrm>
          <a:off x="1233204" y="2114941"/>
          <a:ext cx="5451628" cy="1802796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1128996">
                  <a:extLst>
                    <a:ext uri="{9D8B030D-6E8A-4147-A177-3AD203B41FA5}">
                      <a16:colId xmlns:a16="http://schemas.microsoft.com/office/drawing/2014/main" val="1256495911"/>
                    </a:ext>
                  </a:extLst>
                </a:gridCol>
                <a:gridCol w="1332470">
                  <a:extLst>
                    <a:ext uri="{9D8B030D-6E8A-4147-A177-3AD203B41FA5}">
                      <a16:colId xmlns:a16="http://schemas.microsoft.com/office/drawing/2014/main" val="659435217"/>
                    </a:ext>
                  </a:extLst>
                </a:gridCol>
                <a:gridCol w="1541359">
                  <a:extLst>
                    <a:ext uri="{9D8B030D-6E8A-4147-A177-3AD203B41FA5}">
                      <a16:colId xmlns:a16="http://schemas.microsoft.com/office/drawing/2014/main" val="2293739754"/>
                    </a:ext>
                  </a:extLst>
                </a:gridCol>
                <a:gridCol w="1448803">
                  <a:extLst>
                    <a:ext uri="{9D8B030D-6E8A-4147-A177-3AD203B41FA5}">
                      <a16:colId xmlns:a16="http://schemas.microsoft.com/office/drawing/2014/main" val="2895613467"/>
                    </a:ext>
                  </a:extLst>
                </a:gridCol>
              </a:tblGrid>
              <a:tr h="450699">
                <a:tc>
                  <a:txBody>
                    <a:bodyPr/>
                    <a:lstStyle/>
                    <a:p>
                      <a:r>
                        <a:rPr lang="en-US" sz="2000" dirty="0"/>
                        <a:t>name</a:t>
                      </a:r>
                    </a:p>
                  </a:txBody>
                  <a:tcPr marL="102431" marR="102431" marT="51216" marB="512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/>
                        <a:t>title</a:t>
                      </a:r>
                    </a:p>
                  </a:txBody>
                  <a:tcPr marL="102431" marR="102431" marT="51216" marB="512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/>
                        <a:t>salary</a:t>
                      </a:r>
                    </a:p>
                  </a:txBody>
                  <a:tcPr marL="102431" marR="102431" marT="51216" marB="512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/>
                        <a:t>hired_date</a:t>
                      </a:r>
                    </a:p>
                  </a:txBody>
                  <a:tcPr marL="102431" marR="102431" marT="51216" marB="512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1958641"/>
                  </a:ext>
                </a:extLst>
              </a:tr>
              <a:tr h="450699">
                <a:tc>
                  <a:txBody>
                    <a:bodyPr/>
                    <a:lstStyle/>
                    <a:p>
                      <a:r>
                        <a:rPr lang="en-US" sz="2000"/>
                        <a:t>Barbara</a:t>
                      </a:r>
                    </a:p>
                  </a:txBody>
                  <a:tcPr marL="102431" marR="102431" marT="51216" marB="512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/>
                        <a:t>CEO</a:t>
                      </a:r>
                    </a:p>
                  </a:txBody>
                  <a:tcPr marL="102431" marR="102431" marT="51216" marB="512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/>
                        <a:t>$1,000,000</a:t>
                      </a:r>
                    </a:p>
                  </a:txBody>
                  <a:tcPr marL="102431" marR="102431" marT="51216" marB="512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/>
                        <a:t>2014-01-01</a:t>
                      </a:r>
                    </a:p>
                  </a:txBody>
                  <a:tcPr marL="102431" marR="102431" marT="51216" marB="512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94981739"/>
                  </a:ext>
                </a:extLst>
              </a:tr>
              <a:tr h="450699">
                <a:tc>
                  <a:txBody>
                    <a:bodyPr/>
                    <a:lstStyle/>
                    <a:p>
                      <a:r>
                        <a:rPr lang="en-US" sz="2000"/>
                        <a:t>Bob</a:t>
                      </a:r>
                    </a:p>
                  </a:txBody>
                  <a:tcPr marL="102431" marR="102431" marT="51216" marB="512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/>
                        <a:t>CDO</a:t>
                      </a:r>
                    </a:p>
                  </a:txBody>
                  <a:tcPr marL="102431" marR="102431" marT="51216" marB="512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/>
                        <a:t>$500,000</a:t>
                      </a:r>
                    </a:p>
                  </a:txBody>
                  <a:tcPr marL="102431" marR="102431" marT="51216" marB="512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/>
                        <a:t>2015-05-01</a:t>
                      </a:r>
                    </a:p>
                  </a:txBody>
                  <a:tcPr marL="102431" marR="102431" marT="51216" marB="512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4557020"/>
                  </a:ext>
                </a:extLst>
              </a:tr>
              <a:tr h="450699">
                <a:tc>
                  <a:txBody>
                    <a:bodyPr/>
                    <a:lstStyle/>
                    <a:p>
                      <a:r>
                        <a:rPr lang="en-US" sz="2000" dirty="0"/>
                        <a:t>Barbara</a:t>
                      </a:r>
                    </a:p>
                  </a:txBody>
                  <a:tcPr marL="102431" marR="102431" marT="51216" marB="512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/>
                        <a:t>Sales Rep</a:t>
                      </a:r>
                    </a:p>
                  </a:txBody>
                  <a:tcPr marL="102431" marR="102431" marT="51216" marB="512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/>
                        <a:t>$80,000</a:t>
                      </a:r>
                    </a:p>
                  </a:txBody>
                  <a:tcPr marL="102431" marR="102431" marT="51216" marB="512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/>
                        <a:t>2016-04-15</a:t>
                      </a:r>
                    </a:p>
                  </a:txBody>
                  <a:tcPr marL="102431" marR="102431" marT="51216" marB="512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0238398"/>
                  </a:ext>
                </a:extLst>
              </a:tr>
            </a:tbl>
          </a:graphicData>
        </a:graphic>
      </p:graphicFrame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BBC08170-4927-4479-9622-874DBE8F91F7}"/>
              </a:ext>
            </a:extLst>
          </p:cNvPr>
          <p:cNvGraphicFramePr>
            <a:graphicFrameLocks noGrp="1"/>
          </p:cNvGraphicFramePr>
          <p:nvPr/>
        </p:nvGraphicFramePr>
        <p:xfrm>
          <a:off x="1233204" y="4444592"/>
          <a:ext cx="6922255" cy="1352097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1596493">
                  <a:extLst>
                    <a:ext uri="{9D8B030D-6E8A-4147-A177-3AD203B41FA5}">
                      <a16:colId xmlns:a16="http://schemas.microsoft.com/office/drawing/2014/main" val="1256495911"/>
                    </a:ext>
                  </a:extLst>
                </a:gridCol>
                <a:gridCol w="1606379">
                  <a:extLst>
                    <a:ext uri="{9D8B030D-6E8A-4147-A177-3AD203B41FA5}">
                      <a16:colId xmlns:a16="http://schemas.microsoft.com/office/drawing/2014/main" val="659435217"/>
                    </a:ext>
                  </a:extLst>
                </a:gridCol>
                <a:gridCol w="1878227">
                  <a:extLst>
                    <a:ext uri="{9D8B030D-6E8A-4147-A177-3AD203B41FA5}">
                      <a16:colId xmlns:a16="http://schemas.microsoft.com/office/drawing/2014/main" val="2293739754"/>
                    </a:ext>
                  </a:extLst>
                </a:gridCol>
                <a:gridCol w="1841156">
                  <a:extLst>
                    <a:ext uri="{9D8B030D-6E8A-4147-A177-3AD203B41FA5}">
                      <a16:colId xmlns:a16="http://schemas.microsoft.com/office/drawing/2014/main" val="70637860"/>
                    </a:ext>
                  </a:extLst>
                </a:gridCol>
              </a:tblGrid>
              <a:tr h="450699">
                <a:tc>
                  <a:txBody>
                    <a:bodyPr/>
                    <a:lstStyle/>
                    <a:p>
                      <a:r>
                        <a:rPr lang="en-US" sz="2000" dirty="0" err="1"/>
                        <a:t>dept_name</a:t>
                      </a:r>
                      <a:endParaRPr lang="en-US" sz="2000" dirty="0"/>
                    </a:p>
                  </a:txBody>
                  <a:tcPr marL="102431" marR="102431" marT="51216" marB="512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 err="1"/>
                        <a:t>dept_head</a:t>
                      </a:r>
                      <a:endParaRPr lang="en-US" sz="2000" dirty="0"/>
                    </a:p>
                  </a:txBody>
                  <a:tcPr marL="102431" marR="102431" marT="51216" marB="512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 err="1"/>
                        <a:t>no_employees</a:t>
                      </a:r>
                      <a:endParaRPr lang="en-US" sz="2000" dirty="0"/>
                    </a:p>
                  </a:txBody>
                  <a:tcPr marL="102431" marR="102431" marT="51216" marB="512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 err="1"/>
                        <a:t>tel_extension</a:t>
                      </a:r>
                      <a:endParaRPr lang="en-US" sz="2000" dirty="0"/>
                    </a:p>
                  </a:txBody>
                  <a:tcPr marL="102431" marR="102431" marT="51216" marB="512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1958641"/>
                  </a:ext>
                </a:extLst>
              </a:tr>
              <a:tr h="450699">
                <a:tc>
                  <a:txBody>
                    <a:bodyPr/>
                    <a:lstStyle/>
                    <a:p>
                      <a:r>
                        <a:rPr lang="en-US" sz="2000" dirty="0"/>
                        <a:t>Operations</a:t>
                      </a:r>
                    </a:p>
                  </a:txBody>
                  <a:tcPr marL="102431" marR="102431" marT="51216" marB="512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/>
                        <a:t>Barbara</a:t>
                      </a:r>
                    </a:p>
                  </a:txBody>
                  <a:tcPr marL="102431" marR="102431" marT="51216" marB="512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/>
                        <a:t>20</a:t>
                      </a:r>
                    </a:p>
                  </a:txBody>
                  <a:tcPr marL="102431" marR="102431" marT="51216" marB="512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/>
                        <a:t>101</a:t>
                      </a:r>
                    </a:p>
                  </a:txBody>
                  <a:tcPr marL="102431" marR="102431" marT="51216" marB="512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4557020"/>
                  </a:ext>
                </a:extLst>
              </a:tr>
              <a:tr h="450699">
                <a:tc>
                  <a:txBody>
                    <a:bodyPr/>
                    <a:lstStyle/>
                    <a:p>
                      <a:r>
                        <a:rPr lang="en-US" sz="2000" dirty="0"/>
                        <a:t>Data</a:t>
                      </a:r>
                    </a:p>
                  </a:txBody>
                  <a:tcPr marL="102431" marR="102431" marT="51216" marB="512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/>
                        <a:t>Bob</a:t>
                      </a:r>
                    </a:p>
                  </a:txBody>
                  <a:tcPr marL="102431" marR="102431" marT="51216" marB="512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/>
                        <a:t>5</a:t>
                      </a:r>
                    </a:p>
                  </a:txBody>
                  <a:tcPr marL="102431" marR="102431" marT="51216" marB="512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dirty="0"/>
                        <a:t>102</a:t>
                      </a:r>
                    </a:p>
                  </a:txBody>
                  <a:tcPr marL="102431" marR="102431" marT="51216" marB="512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14328342"/>
                  </a:ext>
                </a:extLst>
              </a:tr>
            </a:tbl>
          </a:graphicData>
        </a:graphic>
      </p:graphicFrame>
      <p:sp>
        <p:nvSpPr>
          <p:cNvPr id="4" name="Title 3">
            <a:extLst>
              <a:ext uri="{FF2B5EF4-FFF2-40B4-BE49-F238E27FC236}">
                <a16:creationId xmlns:a16="http://schemas.microsoft.com/office/drawing/2014/main" id="{C29CC875-90B8-4F40-9A2F-EEA145021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Relationships without Primary Keys</a:t>
            </a:r>
          </a:p>
        </p:txBody>
      </p:sp>
    </p:spTree>
    <p:extLst>
      <p:ext uri="{BB962C8B-B14F-4D97-AF65-F5344CB8AC3E}">
        <p14:creationId xmlns:p14="http://schemas.microsoft.com/office/powerpoint/2010/main" val="28513226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small" dirty="0"/>
              <a:t>Concepts</a:t>
            </a:r>
            <a:r>
              <a:rPr lang="en-US" dirty="0"/>
              <a:t>:</a:t>
            </a:r>
            <a:br>
              <a:rPr lang="en-US" dirty="0"/>
            </a:br>
            <a:r>
              <a:rPr lang="en-US" i="1" dirty="0"/>
              <a:t>foreign keys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8323506"/>
              </p:ext>
            </p:extLst>
          </p:nvPr>
        </p:nvGraphicFramePr>
        <p:xfrm>
          <a:off x="2760534" y="2513794"/>
          <a:ext cx="5892509" cy="1447800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5935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523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989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738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7382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29724">
                <a:tc>
                  <a:txBody>
                    <a:bodyPr/>
                    <a:lstStyle/>
                    <a:p>
                      <a:r>
                        <a:rPr lang="en-US" sz="1600" dirty="0"/>
                        <a:t>id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name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title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salary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hired_date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Barbara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CEO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1000000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2014-01-01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CDO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500000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2015-05-01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Barbara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Sales Rep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80000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2016-04-15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6266592"/>
              </p:ext>
            </p:extLst>
          </p:nvPr>
        </p:nvGraphicFramePr>
        <p:xfrm>
          <a:off x="2760533" y="4804920"/>
          <a:ext cx="6111093" cy="1450758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5837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552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7667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831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1227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83586">
                <a:tc>
                  <a:txBody>
                    <a:bodyPr/>
                    <a:lstStyle/>
                    <a:p>
                      <a:r>
                        <a:rPr lang="en-US" sz="1600" dirty="0"/>
                        <a:t>id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dept_name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dept_head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aseline="0" dirty="0" err="1"/>
                        <a:t>no_of_employees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tel_ex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3586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Operations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Barbara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3586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Bob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3680732" y="1905474"/>
            <a:ext cx="409187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/>
              <a:t>Employee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891188" y="4350372"/>
            <a:ext cx="409187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/>
              <a:t>Department</a:t>
            </a:r>
          </a:p>
        </p:txBody>
      </p:sp>
      <p:sp>
        <p:nvSpPr>
          <p:cNvPr id="8" name="Oval 7"/>
          <p:cNvSpPr/>
          <p:nvPr/>
        </p:nvSpPr>
        <p:spPr>
          <a:xfrm>
            <a:off x="2821016" y="2297712"/>
            <a:ext cx="2079182" cy="185962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311252" y="4600486"/>
            <a:ext cx="2069452" cy="185962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013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small" dirty="0"/>
              <a:t>Concepts</a:t>
            </a:r>
            <a:r>
              <a:rPr lang="en-US" dirty="0"/>
              <a:t>:</a:t>
            </a:r>
            <a:br>
              <a:rPr lang="en-US" dirty="0"/>
            </a:br>
            <a:r>
              <a:rPr lang="en-US" i="1" dirty="0"/>
              <a:t>foreign keys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3370210"/>
              </p:ext>
            </p:extLst>
          </p:nvPr>
        </p:nvGraphicFramePr>
        <p:xfrm>
          <a:off x="2760534" y="2513794"/>
          <a:ext cx="5892509" cy="1447800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5935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523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989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738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7382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29724">
                <a:tc>
                  <a:txBody>
                    <a:bodyPr/>
                    <a:lstStyle/>
                    <a:p>
                      <a:r>
                        <a:rPr lang="en-US" sz="1600" dirty="0"/>
                        <a:t>id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name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title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salary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hired_date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5ED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Barbara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CEO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1000000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2014-01-01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5ED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CDO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500000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2015-05-01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5ED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Barbara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Sales Rep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80000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2016-04-15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6180406"/>
              </p:ext>
            </p:extLst>
          </p:nvPr>
        </p:nvGraphicFramePr>
        <p:xfrm>
          <a:off x="2760533" y="4804920"/>
          <a:ext cx="6111093" cy="1450758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5837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552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7667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831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1227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83586">
                <a:tc>
                  <a:txBody>
                    <a:bodyPr/>
                    <a:lstStyle/>
                    <a:p>
                      <a:r>
                        <a:rPr lang="en-US" sz="1600" dirty="0"/>
                        <a:t>id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dept_name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dept_head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aseline="0" dirty="0" err="1"/>
                        <a:t>no_of_employees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tel_ex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3586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Operations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ED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3586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ED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3680732" y="1905474"/>
            <a:ext cx="409187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/>
              <a:t>Employee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891188" y="4350372"/>
            <a:ext cx="409187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/>
              <a:t>Department</a:t>
            </a:r>
          </a:p>
        </p:txBody>
      </p:sp>
    </p:spTree>
    <p:extLst>
      <p:ext uri="{BB962C8B-B14F-4D97-AF65-F5344CB8AC3E}">
        <p14:creationId xmlns:p14="http://schemas.microsoft.com/office/powerpoint/2010/main" val="25160240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33FD7-8827-4FDB-9B6F-05373D683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1601" y="634946"/>
            <a:ext cx="6368142" cy="1450757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About 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8F71C1-0A79-413C-A40D-8032512284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1601" y="2198914"/>
            <a:ext cx="6368142" cy="3670180"/>
          </a:xfrm>
        </p:spPr>
        <p:txBody>
          <a:bodyPr>
            <a:normAutofit/>
          </a:bodyPr>
          <a:lstStyle/>
          <a:p>
            <a:pPr defTabSz="914400"/>
            <a:endParaRPr lang="en-US" sz="1000" dirty="0">
              <a:sym typeface="Lato"/>
            </a:endParaRPr>
          </a:p>
          <a:p>
            <a:pPr defTabSz="914400"/>
            <a:r>
              <a:rPr lang="en-US" sz="2800" dirty="0">
                <a:sym typeface="Lato"/>
              </a:rPr>
              <a:t>Kristen McIntyre</a:t>
            </a:r>
          </a:p>
          <a:p>
            <a:pPr defTabSz="914400"/>
            <a:endParaRPr lang="en-US" sz="1000" dirty="0">
              <a:sym typeface="Lato"/>
            </a:endParaRPr>
          </a:p>
          <a:p>
            <a:pPr marL="475488" lvl="1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dirty="0">
                <a:sym typeface="Lato"/>
              </a:rPr>
              <a:t>Machine Learning Engineer, Booz Allen Hamilton</a:t>
            </a:r>
          </a:p>
          <a:p>
            <a:pPr marL="475488" lvl="1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dirty="0">
                <a:sym typeface="Lato"/>
              </a:rPr>
              <a:t>Poster Committee Chair, Python Software Foundation</a:t>
            </a:r>
          </a:p>
          <a:p>
            <a:pPr marL="475488" lvl="1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dirty="0">
                <a:sym typeface="Lato"/>
              </a:rPr>
              <a:t>Core-Contributor, Scikit-Yellowbrick</a:t>
            </a:r>
          </a:p>
          <a:p>
            <a:pPr marL="475488" lvl="1">
              <a:spcBef>
                <a:spcPts val="0"/>
              </a:spcBef>
              <a:buFont typeface="Wingdings" panose="05000000000000000000" pitchFamily="2" charset="2"/>
              <a:buChar char="§"/>
            </a:pPr>
            <a:r>
              <a:rPr lang="en-US" dirty="0">
                <a:sym typeface="Lato"/>
              </a:rPr>
              <a:t>Technical Reviewer, O’Reilly Media</a:t>
            </a:r>
          </a:p>
          <a:p>
            <a:pPr defTabSz="914400"/>
            <a:endParaRPr lang="en-US" dirty="0">
              <a:sym typeface="Lato"/>
            </a:endParaRPr>
          </a:p>
          <a:p>
            <a:pPr marL="0" indent="0" defTabSz="914400">
              <a:spcBef>
                <a:spcPts val="0"/>
              </a:spcBef>
              <a:buNone/>
            </a:pPr>
            <a:r>
              <a:rPr lang="en-US" dirty="0">
                <a:sym typeface="Lato"/>
              </a:rPr>
              <a:t>Email:    </a:t>
            </a:r>
            <a:r>
              <a:rPr lang="en-US" dirty="0">
                <a:sym typeface="Lato"/>
                <a:hlinkClick r:id="rId3"/>
              </a:rPr>
              <a:t>kam452@georgetown.edu</a:t>
            </a:r>
            <a:endParaRPr lang="en-US" dirty="0">
              <a:sym typeface="Lato"/>
            </a:endParaRPr>
          </a:p>
          <a:p>
            <a:pPr marL="0" indent="0" defTabSz="914400">
              <a:spcBef>
                <a:spcPts val="0"/>
              </a:spcBef>
              <a:buNone/>
            </a:pPr>
            <a:r>
              <a:rPr lang="en-US" dirty="0">
                <a:sym typeface="Lato"/>
              </a:rPr>
              <a:t>GitHub: </a:t>
            </a:r>
            <a:r>
              <a:rPr lang="en-US" u="sng" dirty="0">
                <a:sym typeface="Lato"/>
                <a:hlinkClick r:id="rId4" action="ppaction://hlinkfile"/>
              </a:rPr>
              <a:t>github.com/Kautumn06</a:t>
            </a:r>
            <a:endParaRPr lang="en-US" u="sng" dirty="0">
              <a:sym typeface="Lato"/>
            </a:endParaRPr>
          </a:p>
        </p:txBody>
      </p:sp>
      <p:pic>
        <p:nvPicPr>
          <p:cNvPr id="11" name="Content Placeholder 7">
            <a:extLst>
              <a:ext uri="{FF2B5EF4-FFF2-40B4-BE49-F238E27FC236}">
                <a16:creationId xmlns:a16="http://schemas.microsoft.com/office/drawing/2014/main" id="{66E2A805-47D0-4E52-99BF-9E37A8CD2DA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-2" b="1839"/>
          <a:stretch/>
        </p:blipFill>
        <p:spPr>
          <a:xfrm>
            <a:off x="20" y="-12128"/>
            <a:ext cx="4654276" cy="6870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2971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3F89FC01-D0CF-4899-A184-1F00703630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4E5A9FF-C93F-4A6D-ABDE-2533C3017B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890A4124-979D-4376-AA58-6501D58B67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4B019A08-55AD-4038-B865-37DA596B8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811AF0-C2A0-4065-BDB3-803F52EF3C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1685" y="634946"/>
            <a:ext cx="5127171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cap="small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Concepts:</a:t>
            </a:r>
            <a:br>
              <a:rPr lang="en-US" sz="4800" cap="small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48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 types</a:t>
            </a: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2BA067F2-7FAF-4758-9BC4-F7C88ED904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11684" y="2086188"/>
            <a:ext cx="474880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DA03B3-070A-42DE-9679-10F21EA59E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1684" y="2198914"/>
            <a:ext cx="4748808" cy="3880610"/>
          </a:xfrm>
        </p:spPr>
        <p:txBody>
          <a:bodyPr vert="horz" lIns="0" tIns="45720" rIns="0" bIns="45720" rtlCol="0">
            <a:noAutofit/>
          </a:bodyPr>
          <a:lstStyle/>
          <a:p>
            <a:pPr>
              <a:spcBef>
                <a:spcPts val="400"/>
              </a:spcBef>
              <a:spcAft>
                <a:spcPts val="400"/>
              </a:spcAft>
            </a:pPr>
            <a:r>
              <a:rPr lang="en-US" sz="1800" dirty="0"/>
              <a:t>Values can be of different data types, but all the values in the same column must be the same data type.</a:t>
            </a:r>
          </a:p>
          <a:p>
            <a:pPr>
              <a:spcBef>
                <a:spcPts val="400"/>
              </a:spcBef>
              <a:spcAft>
                <a:spcPts val="400"/>
              </a:spcAft>
            </a:pPr>
            <a:endParaRPr lang="en-US" sz="1800" dirty="0"/>
          </a:p>
          <a:p>
            <a:pPr>
              <a:spcBef>
                <a:spcPts val="400"/>
              </a:spcBef>
              <a:spcAft>
                <a:spcPts val="400"/>
              </a:spcAft>
            </a:pPr>
            <a:r>
              <a:rPr lang="en-US" sz="1800" dirty="0"/>
              <a:t>Data types bind values by what types of operations can be performed on them:</a:t>
            </a:r>
          </a:p>
          <a:p>
            <a:pPr marL="395288" lvl="1" indent="0">
              <a:buNone/>
            </a:pPr>
            <a:r>
              <a:rPr lang="en-US" sz="1700" dirty="0">
                <a:latin typeface="Consolas" panose="020B0609020204030204" pitchFamily="49" charset="0"/>
              </a:rPr>
              <a:t>100 + 100 = 200 (INT)</a:t>
            </a:r>
          </a:p>
          <a:p>
            <a:pPr marL="395288" lvl="1" indent="0">
              <a:buNone/>
            </a:pPr>
            <a:r>
              <a:rPr lang="en-US" sz="1700" dirty="0">
                <a:latin typeface="Consolas" panose="020B0609020204030204" pitchFamily="49" charset="0"/>
              </a:rPr>
              <a:t>100 + 100 = 100100 (TEXT)</a:t>
            </a:r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627C7B9-FD35-4E35-B741-E4A9A5F416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476B7131-2035-43F9-84E8-2B4749D333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0FFA51F6-B5BB-4E0A-BCA7-4177EB0C6D13}"/>
              </a:ext>
            </a:extLst>
          </p:cNvPr>
          <p:cNvGraphicFramePr>
            <a:graphicFrameLocks noGrp="1"/>
          </p:cNvGraphicFramePr>
          <p:nvPr/>
        </p:nvGraphicFramePr>
        <p:xfrm>
          <a:off x="643192" y="2592932"/>
          <a:ext cx="5451628" cy="1352097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1263321">
                  <a:extLst>
                    <a:ext uri="{9D8B030D-6E8A-4147-A177-3AD203B41FA5}">
                      <a16:colId xmlns:a16="http://schemas.microsoft.com/office/drawing/2014/main" val="1256495911"/>
                    </a:ext>
                  </a:extLst>
                </a:gridCol>
                <a:gridCol w="921883">
                  <a:extLst>
                    <a:ext uri="{9D8B030D-6E8A-4147-A177-3AD203B41FA5}">
                      <a16:colId xmlns:a16="http://schemas.microsoft.com/office/drawing/2014/main" val="659435217"/>
                    </a:ext>
                  </a:extLst>
                </a:gridCol>
                <a:gridCol w="1704345">
                  <a:extLst>
                    <a:ext uri="{9D8B030D-6E8A-4147-A177-3AD203B41FA5}">
                      <a16:colId xmlns:a16="http://schemas.microsoft.com/office/drawing/2014/main" val="2293739754"/>
                    </a:ext>
                  </a:extLst>
                </a:gridCol>
                <a:gridCol w="1562079">
                  <a:extLst>
                    <a:ext uri="{9D8B030D-6E8A-4147-A177-3AD203B41FA5}">
                      <a16:colId xmlns:a16="http://schemas.microsoft.com/office/drawing/2014/main" val="2895613467"/>
                    </a:ext>
                  </a:extLst>
                </a:gridCol>
              </a:tblGrid>
              <a:tr h="450699">
                <a:tc>
                  <a:txBody>
                    <a:bodyPr/>
                    <a:lstStyle/>
                    <a:p>
                      <a:r>
                        <a:rPr lang="en-US" sz="2000" dirty="0"/>
                        <a:t>name</a:t>
                      </a:r>
                    </a:p>
                  </a:txBody>
                  <a:tcPr marL="102431" marR="102431" marT="51216" marB="512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title</a:t>
                      </a:r>
                    </a:p>
                  </a:txBody>
                  <a:tcPr marL="102431" marR="102431" marT="51216" marB="512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salary</a:t>
                      </a:r>
                    </a:p>
                  </a:txBody>
                  <a:tcPr marL="102431" marR="102431" marT="51216" marB="512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hired_date</a:t>
                      </a:r>
                    </a:p>
                  </a:txBody>
                  <a:tcPr marL="102431" marR="102431" marT="51216" marB="512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1958641"/>
                  </a:ext>
                </a:extLst>
              </a:tr>
              <a:tr h="450699">
                <a:tc>
                  <a:txBody>
                    <a:bodyPr/>
                    <a:lstStyle/>
                    <a:p>
                      <a:r>
                        <a:rPr lang="en-US" sz="2000"/>
                        <a:t>Barbara</a:t>
                      </a:r>
                    </a:p>
                  </a:txBody>
                  <a:tcPr marL="102431" marR="102431" marT="51216" marB="512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CEO</a:t>
                      </a:r>
                    </a:p>
                  </a:txBody>
                  <a:tcPr marL="102431" marR="102431" marT="51216" marB="512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$ 1,000,000</a:t>
                      </a:r>
                    </a:p>
                  </a:txBody>
                  <a:tcPr marL="102431" marR="102431" marT="51216" marB="512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2014-01-01</a:t>
                      </a:r>
                    </a:p>
                  </a:txBody>
                  <a:tcPr marL="102431" marR="102431" marT="51216" marB="512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94981739"/>
                  </a:ext>
                </a:extLst>
              </a:tr>
              <a:tr h="450699">
                <a:tc>
                  <a:txBody>
                    <a:bodyPr/>
                    <a:lstStyle/>
                    <a:p>
                      <a:r>
                        <a:rPr lang="en-US" sz="2000"/>
                        <a:t>Bob</a:t>
                      </a:r>
                    </a:p>
                  </a:txBody>
                  <a:tcPr marL="102431" marR="102431" marT="51216" marB="512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CDO</a:t>
                      </a:r>
                    </a:p>
                  </a:txBody>
                  <a:tcPr marL="102431" marR="102431" marT="51216" marB="512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$ 500,000</a:t>
                      </a:r>
                    </a:p>
                  </a:txBody>
                  <a:tcPr marL="102431" marR="102431" marT="51216" marB="512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2015-05-01</a:t>
                      </a:r>
                    </a:p>
                  </a:txBody>
                  <a:tcPr marL="102431" marR="102431" marT="51216" marB="512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45570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49200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68C21D0-E473-4822-976E-2A142825DF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022C4D8-970B-4A32-B0BD-AAC4366E77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41F4C4C-B5CB-4E95-8A7D-C738E7FFD0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90685A20-1F41-4F9F-B2D0-361027112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62B0A2-7571-4541-8D45-30C8154BF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999" y="4550229"/>
            <a:ext cx="10909073" cy="105765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cap="small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Entity Relationship Diagrams (ERD)</a:t>
            </a: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DD8F691E-AD69-4C5F-BE40-CBFEBC340D5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2029" r="56557" b="30425"/>
          <a:stretch/>
        </p:blipFill>
        <p:spPr>
          <a:xfrm>
            <a:off x="1740075" y="640080"/>
            <a:ext cx="4027034" cy="3602736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C5DB6CE-C89E-499E-92B7-5EC847767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3996" y="886968"/>
            <a:ext cx="64008" cy="3108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ADBD2784-5E3A-4E80-BEFA-3476276B48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443" b="59169"/>
          <a:stretch/>
        </p:blipFill>
        <p:spPr>
          <a:xfrm>
            <a:off x="6424891" y="640080"/>
            <a:ext cx="4820876" cy="3602736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90365E4-B087-446A-A75A-7EBF3F323A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086" y="5618770"/>
            <a:ext cx="105156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729AC5FB-82CE-4893-AA8A-B3674305C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CD8E901-F3D3-4B87-A340-DFEAC61F96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7657873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36ECA3A-5714-4EF3-B814-7C4CCEC0E4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9084"/>
          <a:stretch/>
        </p:blipFill>
        <p:spPr>
          <a:xfrm>
            <a:off x="1477785" y="4606010"/>
            <a:ext cx="1724835" cy="169882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small" dirty="0"/>
              <a:t>Concepts</a:t>
            </a:r>
            <a:r>
              <a:rPr lang="en-US" dirty="0"/>
              <a:t>:</a:t>
            </a:r>
            <a:br>
              <a:rPr lang="en-US" dirty="0"/>
            </a:br>
            <a:r>
              <a:rPr lang="en-US" i="1" dirty="0"/>
              <a:t>one-to-one relationships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8238934"/>
              </p:ext>
            </p:extLst>
          </p:nvPr>
        </p:nvGraphicFramePr>
        <p:xfrm>
          <a:off x="6096000" y="3619271"/>
          <a:ext cx="5421088" cy="1432560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5460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521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950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6391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6391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28424">
                <a:tc>
                  <a:txBody>
                    <a:bodyPr/>
                    <a:lstStyle/>
                    <a:p>
                      <a:r>
                        <a:rPr lang="en-US" sz="1600" dirty="0"/>
                        <a:t>id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name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title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salary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hired_date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8281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5ED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Barbara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5ED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CEO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5ED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1000000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5ED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2014-01-01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5ED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8281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CDO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500000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2015-05-01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8281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Barbara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Sales Rep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80000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2016-04-15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2765031"/>
              </p:ext>
            </p:extLst>
          </p:nvPr>
        </p:nvGraphicFramePr>
        <p:xfrm>
          <a:off x="5825765" y="5242629"/>
          <a:ext cx="5691321" cy="1108016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5467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63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386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7427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553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1128">
                <a:tc>
                  <a:txBody>
                    <a:bodyPr/>
                    <a:lstStyle/>
                    <a:p>
                      <a:r>
                        <a:rPr lang="en-US" sz="1600" dirty="0"/>
                        <a:t>id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dept_name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dept_head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aseline="0" dirty="0" err="1"/>
                        <a:t>no_employees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tel_ex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8083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ED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Operations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ED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ED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ED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ED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128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198172F5-19ED-4CA0-9EFA-2A38179EFF0E}"/>
              </a:ext>
            </a:extLst>
          </p:cNvPr>
          <p:cNvSpPr txBox="1"/>
          <p:nvPr/>
        </p:nvSpPr>
        <p:spPr>
          <a:xfrm>
            <a:off x="5410201" y="1952545"/>
            <a:ext cx="61068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7013" indent="-227013">
              <a:buFont typeface="Arial" panose="020B0604020202020204" pitchFamily="34" charset="0"/>
              <a:buChar char="•"/>
            </a:pPr>
            <a:r>
              <a:rPr lang="en-US" dirty="0"/>
              <a:t>Each Department has a Department Head</a:t>
            </a:r>
          </a:p>
          <a:p>
            <a:pPr marL="227013" indent="-227013">
              <a:buFont typeface="Arial" panose="020B0604020202020204" pitchFamily="34" charset="0"/>
              <a:buChar char="•"/>
            </a:pPr>
            <a:r>
              <a:rPr lang="en-US" dirty="0"/>
              <a:t>Each Employee can be Head of one Department</a:t>
            </a:r>
          </a:p>
          <a:p>
            <a:pPr marL="687388" lvl="1" indent="-225425">
              <a:buFont typeface="Arial" panose="020B0604020202020204" pitchFamily="34" charset="0"/>
              <a:buChar char="•"/>
            </a:pPr>
            <a:r>
              <a:rPr lang="en-US" dirty="0"/>
              <a:t>Barbara (CEO) is in charge of the Operations department and ONLY the Operations department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AF86642-4CDF-41A4-8370-E85E29A714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4881" y="1940371"/>
            <a:ext cx="1184783" cy="1508826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7D1B428-3897-4546-A3B0-687B607C8CEF}"/>
              </a:ext>
            </a:extLst>
          </p:cNvPr>
          <p:cNvCxnSpPr>
            <a:cxnSpLocks/>
          </p:cNvCxnSpPr>
          <p:nvPr/>
        </p:nvCxnSpPr>
        <p:spPr>
          <a:xfrm flipH="1">
            <a:off x="2340203" y="3652209"/>
            <a:ext cx="7070" cy="882084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55190DF-0229-42AA-A9C0-DB84DE899E4A}"/>
              </a:ext>
            </a:extLst>
          </p:cNvPr>
          <p:cNvCxnSpPr>
            <a:cxnSpLocks/>
          </p:cNvCxnSpPr>
          <p:nvPr/>
        </p:nvCxnSpPr>
        <p:spPr>
          <a:xfrm>
            <a:off x="2059753" y="3761296"/>
            <a:ext cx="560900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547DF6E-BE6C-4158-BD91-080064A4C4D1}"/>
              </a:ext>
            </a:extLst>
          </p:cNvPr>
          <p:cNvCxnSpPr>
            <a:cxnSpLocks/>
          </p:cNvCxnSpPr>
          <p:nvPr/>
        </p:nvCxnSpPr>
        <p:spPr>
          <a:xfrm>
            <a:off x="2059753" y="4393685"/>
            <a:ext cx="560900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85820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DAE834B-2D71-4010-82DB-0A5AD47476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58" t="4832" r="3853" b="2851"/>
          <a:stretch/>
        </p:blipFill>
        <p:spPr>
          <a:xfrm>
            <a:off x="6096000" y="1718914"/>
            <a:ext cx="4925006" cy="445940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516F745-DCBC-4B8E-9DE6-9576420B65E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" t="32029" r="56557" b="30425"/>
          <a:stretch/>
        </p:blipFill>
        <p:spPr>
          <a:xfrm>
            <a:off x="581891" y="3135408"/>
            <a:ext cx="3401254" cy="304291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DFFCDD2-6C4B-4F44-AD56-1F1CB1E03637}"/>
              </a:ext>
            </a:extLst>
          </p:cNvPr>
          <p:cNvSpPr txBox="1"/>
          <p:nvPr/>
        </p:nvSpPr>
        <p:spPr>
          <a:xfrm>
            <a:off x="415636" y="2119745"/>
            <a:ext cx="268085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One-to-One Relationships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4EA8EB-78F6-4CDD-A3E6-A99CF6E469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6330" y="322944"/>
            <a:ext cx="951173" cy="12113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3F99CBB-4532-4632-98EF-D6E008A9934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8241"/>
          <a:stretch/>
        </p:blipFill>
        <p:spPr>
          <a:xfrm>
            <a:off x="9586924" y="293361"/>
            <a:ext cx="1434082" cy="1425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3395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815F39B8-975B-4F26-B5B0-287FDC3282B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9084"/>
          <a:stretch/>
        </p:blipFill>
        <p:spPr>
          <a:xfrm>
            <a:off x="2475957" y="4606008"/>
            <a:ext cx="1724835" cy="169882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36ECA3A-5714-4EF3-B814-7C4CCEC0E4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9084"/>
          <a:stretch/>
        </p:blipFill>
        <p:spPr>
          <a:xfrm>
            <a:off x="660818" y="4606009"/>
            <a:ext cx="1724835" cy="169882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small" dirty="0"/>
              <a:t>Concepts</a:t>
            </a:r>
            <a:r>
              <a:rPr lang="en-US" dirty="0"/>
              <a:t>:</a:t>
            </a:r>
            <a:br>
              <a:rPr lang="en-US" dirty="0"/>
            </a:br>
            <a:r>
              <a:rPr lang="en-US" i="1" dirty="0"/>
              <a:t>one-to-many relationships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8335383"/>
              </p:ext>
            </p:extLst>
          </p:nvPr>
        </p:nvGraphicFramePr>
        <p:xfrm>
          <a:off x="6096000" y="3289333"/>
          <a:ext cx="5421088" cy="1432560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5460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521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950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6391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6391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28424">
                <a:tc>
                  <a:txBody>
                    <a:bodyPr/>
                    <a:lstStyle/>
                    <a:p>
                      <a:r>
                        <a:rPr lang="en-US" sz="1600" dirty="0"/>
                        <a:t>id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name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title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salary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hired_date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8281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5ED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Barbara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5ED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CEO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5ED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1000000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5ED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2014-01-01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5ED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8281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CDO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500000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2015-05-01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8281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Barbara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Sales Rep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80000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2016-04-15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0688870"/>
              </p:ext>
            </p:extLst>
          </p:nvPr>
        </p:nvGraphicFramePr>
        <p:xfrm>
          <a:off x="5825766" y="4901415"/>
          <a:ext cx="5691321" cy="1108016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5467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63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386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7427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553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1128">
                <a:tc>
                  <a:txBody>
                    <a:bodyPr/>
                    <a:lstStyle/>
                    <a:p>
                      <a:r>
                        <a:rPr lang="en-US" sz="1600" dirty="0"/>
                        <a:t>id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dept_name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dept_head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aseline="0" dirty="0" err="1"/>
                        <a:t>no_employees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tel_ex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8083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ED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Operations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ED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ED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ED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ED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128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ED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ED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ED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ED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ED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198172F5-19ED-4CA0-9EFA-2A38179EFF0E}"/>
              </a:ext>
            </a:extLst>
          </p:cNvPr>
          <p:cNvSpPr txBox="1"/>
          <p:nvPr/>
        </p:nvSpPr>
        <p:spPr>
          <a:xfrm>
            <a:off x="5410201" y="1952545"/>
            <a:ext cx="61068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7013" indent="-227013">
              <a:buFont typeface="Arial" panose="020B0604020202020204" pitchFamily="34" charset="0"/>
              <a:buChar char="•"/>
            </a:pPr>
            <a:r>
              <a:rPr lang="en-US" dirty="0"/>
              <a:t>Each Department has a Department Head</a:t>
            </a:r>
          </a:p>
          <a:p>
            <a:pPr marL="227013" indent="-227013">
              <a:buFont typeface="Arial" panose="020B0604020202020204" pitchFamily="34" charset="0"/>
              <a:buChar char="•"/>
            </a:pPr>
            <a:r>
              <a:rPr lang="en-US" dirty="0"/>
              <a:t>Each Employee can be Head of more than one Department</a:t>
            </a:r>
          </a:p>
          <a:p>
            <a:pPr marL="687388" lvl="1" indent="-225425">
              <a:buFont typeface="Arial" panose="020B0604020202020204" pitchFamily="34" charset="0"/>
              <a:buChar char="•"/>
            </a:pPr>
            <a:r>
              <a:rPr lang="en-US" dirty="0"/>
              <a:t>Barbara (CEO) is in charge of the Operations department and the Data department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AF86642-4CDF-41A4-8370-E85E29A714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4881" y="1940371"/>
            <a:ext cx="1184783" cy="1508826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7D1B428-3897-4546-A3B0-687B607C8CEF}"/>
              </a:ext>
            </a:extLst>
          </p:cNvPr>
          <p:cNvCxnSpPr>
            <a:cxnSpLocks/>
          </p:cNvCxnSpPr>
          <p:nvPr/>
        </p:nvCxnSpPr>
        <p:spPr>
          <a:xfrm flipH="1">
            <a:off x="2340202" y="3652209"/>
            <a:ext cx="7072" cy="764252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55190DF-0229-42AA-A9C0-DB84DE899E4A}"/>
              </a:ext>
            </a:extLst>
          </p:cNvPr>
          <p:cNvCxnSpPr>
            <a:cxnSpLocks/>
          </p:cNvCxnSpPr>
          <p:nvPr/>
        </p:nvCxnSpPr>
        <p:spPr>
          <a:xfrm>
            <a:off x="2059753" y="3761296"/>
            <a:ext cx="560900" cy="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D5ACD7C-1688-4590-9CE3-D2E6B9FA06DE}"/>
              </a:ext>
            </a:extLst>
          </p:cNvPr>
          <p:cNvCxnSpPr/>
          <p:nvPr/>
        </p:nvCxnSpPr>
        <p:spPr>
          <a:xfrm>
            <a:off x="2340202" y="4260918"/>
            <a:ext cx="148474" cy="146116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63C6C25-D962-4089-914F-30EF704292A8}"/>
              </a:ext>
            </a:extLst>
          </p:cNvPr>
          <p:cNvCxnSpPr>
            <a:cxnSpLocks/>
          </p:cNvCxnSpPr>
          <p:nvPr/>
        </p:nvCxnSpPr>
        <p:spPr>
          <a:xfrm flipH="1">
            <a:off x="2168165" y="4260918"/>
            <a:ext cx="172037" cy="146116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22566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516F745-DCBC-4B8E-9DE6-9576420B65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t="32029" r="56557" b="30425"/>
          <a:stretch/>
        </p:blipFill>
        <p:spPr>
          <a:xfrm>
            <a:off x="581891" y="3135408"/>
            <a:ext cx="3401254" cy="304291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DFFCDD2-6C4B-4F44-AD56-1F1CB1E03637}"/>
              </a:ext>
            </a:extLst>
          </p:cNvPr>
          <p:cNvSpPr txBox="1"/>
          <p:nvPr/>
        </p:nvSpPr>
        <p:spPr>
          <a:xfrm>
            <a:off x="415636" y="2119745"/>
            <a:ext cx="268085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One-to-Many Relationships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4EA8EB-78F6-4CDD-A3E6-A99CF6E469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3252" y="400475"/>
            <a:ext cx="951173" cy="12113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3F99CBB-4532-4632-98EF-D6E008A9934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8241"/>
          <a:stretch/>
        </p:blipFill>
        <p:spPr>
          <a:xfrm>
            <a:off x="9586924" y="293361"/>
            <a:ext cx="1434082" cy="14255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1B68662-BB8C-45E3-BCB7-B51E45230B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53099" y="1517216"/>
            <a:ext cx="5514109" cy="501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9790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815F39B8-975B-4F26-B5B0-287FDC3282B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9084"/>
          <a:stretch/>
        </p:blipFill>
        <p:spPr>
          <a:xfrm>
            <a:off x="2551827" y="4606008"/>
            <a:ext cx="1724835" cy="169882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36ECA3A-5714-4EF3-B814-7C4CCEC0E4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9084"/>
          <a:stretch/>
        </p:blipFill>
        <p:spPr>
          <a:xfrm>
            <a:off x="660818" y="4606009"/>
            <a:ext cx="1724835" cy="169882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small" dirty="0"/>
              <a:t>Concepts</a:t>
            </a:r>
            <a:r>
              <a:rPr lang="en-US" dirty="0"/>
              <a:t>:</a:t>
            </a:r>
            <a:br>
              <a:rPr lang="en-US" dirty="0"/>
            </a:br>
            <a:r>
              <a:rPr lang="en-US" i="1" dirty="0"/>
              <a:t>many-to-many relationships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8172F5-19ED-4CA0-9EFA-2A38179EFF0E}"/>
              </a:ext>
            </a:extLst>
          </p:cNvPr>
          <p:cNvSpPr txBox="1"/>
          <p:nvPr/>
        </p:nvSpPr>
        <p:spPr>
          <a:xfrm>
            <a:off x="6016359" y="2280009"/>
            <a:ext cx="513932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7013" indent="-227013">
              <a:buFont typeface="Arial" panose="020B0604020202020204" pitchFamily="34" charset="0"/>
              <a:buChar char="•"/>
            </a:pPr>
            <a:r>
              <a:rPr lang="en-US" dirty="0"/>
              <a:t>Each Department has a Department Head</a:t>
            </a:r>
          </a:p>
          <a:p>
            <a:pPr marL="227013" indent="-227013">
              <a:buFont typeface="Arial" panose="020B0604020202020204" pitchFamily="34" charset="0"/>
              <a:buChar char="•"/>
            </a:pPr>
            <a:r>
              <a:rPr lang="en-US" dirty="0"/>
              <a:t>Each Employee can be Head of more than one Department</a:t>
            </a:r>
          </a:p>
          <a:p>
            <a:pPr marL="687388" lvl="1" indent="-225425">
              <a:buFont typeface="Arial" panose="020B0604020202020204" pitchFamily="34" charset="0"/>
              <a:buChar char="•"/>
            </a:pPr>
            <a:r>
              <a:rPr lang="en-US" dirty="0"/>
              <a:t>Barbara (CEO) and Bob are both in charge of the Operations department and the Data department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AF86642-4CDF-41A4-8370-E85E29A714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280" y="2075295"/>
            <a:ext cx="1184783" cy="1508826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7D1B428-3897-4546-A3B0-687B607C8CEF}"/>
              </a:ext>
            </a:extLst>
          </p:cNvPr>
          <p:cNvCxnSpPr>
            <a:cxnSpLocks/>
          </p:cNvCxnSpPr>
          <p:nvPr/>
        </p:nvCxnSpPr>
        <p:spPr>
          <a:xfrm flipH="1">
            <a:off x="2340202" y="3652209"/>
            <a:ext cx="7072" cy="764252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D5ACD7C-1688-4590-9CE3-D2E6B9FA06DE}"/>
              </a:ext>
            </a:extLst>
          </p:cNvPr>
          <p:cNvCxnSpPr/>
          <p:nvPr/>
        </p:nvCxnSpPr>
        <p:spPr>
          <a:xfrm>
            <a:off x="2340202" y="4260918"/>
            <a:ext cx="148474" cy="146116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63C6C25-D962-4089-914F-30EF704292A8}"/>
              </a:ext>
            </a:extLst>
          </p:cNvPr>
          <p:cNvCxnSpPr>
            <a:cxnSpLocks/>
          </p:cNvCxnSpPr>
          <p:nvPr/>
        </p:nvCxnSpPr>
        <p:spPr>
          <a:xfrm flipH="1">
            <a:off x="2168165" y="4260918"/>
            <a:ext cx="172037" cy="146116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9FAE063E-A50E-43C6-86A1-410A6C2BCA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09317" y="2116833"/>
            <a:ext cx="1184783" cy="1535376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F527F9D-8C6C-437D-BA12-9AADD4B78691}"/>
              </a:ext>
            </a:extLst>
          </p:cNvPr>
          <p:cNvCxnSpPr>
            <a:cxnSpLocks/>
          </p:cNvCxnSpPr>
          <p:nvPr/>
        </p:nvCxnSpPr>
        <p:spPr>
          <a:xfrm flipH="1">
            <a:off x="2347274" y="3679922"/>
            <a:ext cx="193563" cy="177307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97C59AD-D8B0-4D25-B48A-DFA83F5F6095}"/>
              </a:ext>
            </a:extLst>
          </p:cNvPr>
          <p:cNvCxnSpPr>
            <a:cxnSpLocks/>
          </p:cNvCxnSpPr>
          <p:nvPr/>
        </p:nvCxnSpPr>
        <p:spPr>
          <a:xfrm flipH="1" flipV="1">
            <a:off x="2156369" y="3673539"/>
            <a:ext cx="188364" cy="18369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04157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516F745-DCBC-4B8E-9DE6-9576420B65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t="32029" r="56557" b="30425"/>
          <a:stretch/>
        </p:blipFill>
        <p:spPr>
          <a:xfrm>
            <a:off x="581891" y="3135408"/>
            <a:ext cx="3401254" cy="304291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DFFCDD2-6C4B-4F44-AD56-1F1CB1E03637}"/>
              </a:ext>
            </a:extLst>
          </p:cNvPr>
          <p:cNvSpPr txBox="1"/>
          <p:nvPr/>
        </p:nvSpPr>
        <p:spPr>
          <a:xfrm>
            <a:off x="415636" y="2119745"/>
            <a:ext cx="268085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/>
              <a:t>Many-to-Many Relationships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599794D-7AEA-4A25-9E5D-CFB41A3303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8059" y="643467"/>
            <a:ext cx="6122050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3341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C5BAB9-6F16-4104-A241-1639B68331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1685" y="634946"/>
            <a:ext cx="4748807" cy="1055631"/>
          </a:xfrm>
        </p:spPr>
        <p:txBody>
          <a:bodyPr>
            <a:normAutofit/>
          </a:bodyPr>
          <a:lstStyle/>
          <a:p>
            <a:pPr algn="r"/>
            <a:r>
              <a:rPr lang="en-US" dirty="0"/>
              <a:t>SQL as a standard</a:t>
            </a:r>
          </a:p>
        </p:txBody>
      </p:sp>
      <p:pic>
        <p:nvPicPr>
          <p:cNvPr id="4" name="Content Placeholder 4" descr="Screen Shot 2016-04-14 at 10.23.32 PM.png">
            <a:extLst>
              <a:ext uri="{FF2B5EF4-FFF2-40B4-BE49-F238E27FC236}">
                <a16:creationId xmlns:a16="http://schemas.microsoft.com/office/drawing/2014/main" id="{8F3E76EC-A0BA-442E-88A6-AC5412B6EBF4}"/>
              </a:ext>
            </a:extLst>
          </p:cNvPr>
          <p:cNvPicPr>
            <a:picLocks noGrp="1"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192" y="1994662"/>
            <a:ext cx="5451627" cy="2548635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9F7A6C-99F2-4202-B3DD-F34C22E27D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1684" y="2198914"/>
            <a:ext cx="4748808" cy="3670180"/>
          </a:xfrm>
        </p:spPr>
        <p:txBody>
          <a:bodyPr>
            <a:normAutofit/>
          </a:bodyPr>
          <a:lstStyle/>
          <a:p>
            <a:pPr marL="365760" indent="-182880">
              <a:spcBef>
                <a:spcPts val="800"/>
              </a:spcBef>
              <a:spcAft>
                <a:spcPts val="800"/>
              </a:spcAft>
              <a:buClr>
                <a:schemeClr val="accent3"/>
              </a:buClr>
              <a:buFont typeface="Arial" panose="020B0604020202020204" pitchFamily="34" charset="0"/>
              <a:buChar char="•"/>
            </a:pPr>
            <a:r>
              <a:rPr lang="en-US" dirty="0"/>
              <a:t>Structured Query Language, or SQL, is the language we write to interface with relational database management system (RDBMS) to manage and query data.</a:t>
            </a:r>
          </a:p>
          <a:p>
            <a:pPr marL="365760" indent="-182880">
              <a:spcBef>
                <a:spcPts val="800"/>
              </a:spcBef>
              <a:spcAft>
                <a:spcPts val="800"/>
              </a:spcAft>
              <a:buClr>
                <a:schemeClr val="accent3"/>
              </a:buClr>
              <a:buFont typeface="Arial" panose="020B0604020202020204" pitchFamily="34" charset="0"/>
              <a:buChar char="•"/>
            </a:pPr>
            <a:r>
              <a:rPr lang="en-US" dirty="0"/>
              <a:t>SQL is an international standard, but each RDBMS implements it a little differently and may or may not be feature complete to the standard.</a:t>
            </a:r>
          </a:p>
        </p:txBody>
      </p:sp>
    </p:spTree>
    <p:extLst>
      <p:ext uri="{BB962C8B-B14F-4D97-AF65-F5344CB8AC3E}">
        <p14:creationId xmlns:p14="http://schemas.microsoft.com/office/powerpoint/2010/main" val="15373758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886705-DFCC-476F-9B32-14477AEB3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200" b="1" dirty="0"/>
              <a:t>SQL Commands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54E8C5-F2FC-41B0-9D8A-C5F96CE7E7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Data Query Language (DQL)</a:t>
            </a:r>
          </a:p>
          <a:p>
            <a:r>
              <a:rPr lang="en-US" dirty="0"/>
              <a:t>Examples include, SELECT</a:t>
            </a:r>
          </a:p>
          <a:p>
            <a:endParaRPr lang="en-US" dirty="0"/>
          </a:p>
          <a:p>
            <a:r>
              <a:rPr lang="en-US" b="1" dirty="0"/>
              <a:t>Data Manipulation Language (DML)</a:t>
            </a:r>
          </a:p>
          <a:p>
            <a:r>
              <a:rPr lang="en-US" dirty="0"/>
              <a:t>Examples include, INSERT, UPDATE, DELETE</a:t>
            </a:r>
          </a:p>
          <a:p>
            <a:endParaRPr lang="en-US" dirty="0"/>
          </a:p>
          <a:p>
            <a:r>
              <a:rPr lang="en-US" b="1" dirty="0"/>
              <a:t>Data Definition Language (DDL)</a:t>
            </a:r>
          </a:p>
          <a:p>
            <a:r>
              <a:rPr lang="en-US" dirty="0"/>
              <a:t>Examples include, CREATE, ALTER, DROP</a:t>
            </a:r>
          </a:p>
          <a:p>
            <a:endParaRPr lang="en-US" dirty="0"/>
          </a:p>
          <a:p>
            <a:r>
              <a:rPr lang="en-US" b="1" dirty="0"/>
              <a:t>Data Control Language (DCL)</a:t>
            </a:r>
          </a:p>
          <a:p>
            <a:r>
              <a:rPr lang="en-US" dirty="0"/>
              <a:t>Examples include, GRANT and REVOKE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85499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738F172-08B9-4BA5-B753-7D93472C0B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7"/>
            <a:ext cx="12192000" cy="410594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900681B-C4FD-40B3-B5BC-C33231614C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49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EAACD67-2FB5-4530-9B74-8D946F1CE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28412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3A992E1B-AAEE-4435-8F48-8C88BE551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C38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en-US" sz="2489"/>
          </a:p>
        </p:txBody>
      </p:sp>
      <p:pic>
        <p:nvPicPr>
          <p:cNvPr id="3" name="Picture 2" descr="A person sitting in a room&#10;&#10;Description automatically generated">
            <a:extLst>
              <a:ext uri="{FF2B5EF4-FFF2-40B4-BE49-F238E27FC236}">
                <a16:creationId xmlns:a16="http://schemas.microsoft.com/office/drawing/2014/main" id="{8E3EFB95-27C9-4D74-96D1-E7339702784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9179"/>
          <a:stretch/>
        </p:blipFill>
        <p:spPr>
          <a:xfrm>
            <a:off x="643468" y="643468"/>
            <a:ext cx="10905065" cy="5571065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476C2E52-E592-4F3F-BC13-5BD8518E2E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en-US" sz="2489"/>
          </a:p>
        </p:txBody>
      </p:sp>
    </p:spTree>
    <p:extLst>
      <p:ext uri="{BB962C8B-B14F-4D97-AF65-F5344CB8AC3E}">
        <p14:creationId xmlns:p14="http://schemas.microsoft.com/office/powerpoint/2010/main" val="34570363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0F6A3D-C75E-4CFD-B94D-29E042249E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500" b="1" dirty="0"/>
              <a:t>Fun with JOINs!</a:t>
            </a:r>
          </a:p>
        </p:txBody>
      </p:sp>
    </p:spTree>
    <p:extLst>
      <p:ext uri="{BB962C8B-B14F-4D97-AF65-F5344CB8AC3E}">
        <p14:creationId xmlns:p14="http://schemas.microsoft.com/office/powerpoint/2010/main" val="27581179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BF104E4-418F-404D-B58B-087F3D7A297C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41170" y="405680"/>
            <a:ext cx="8766810" cy="6200230"/>
          </a:xfrm>
        </p:spPr>
      </p:pic>
    </p:spTree>
    <p:extLst>
      <p:ext uri="{BB962C8B-B14F-4D97-AF65-F5344CB8AC3E}">
        <p14:creationId xmlns:p14="http://schemas.microsoft.com/office/powerpoint/2010/main" val="11188819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INNER Joins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2704358" y="5001749"/>
          <a:ext cx="6861058" cy="111252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8380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273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957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3577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6420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dept_head</a:t>
                      </a:r>
                      <a:endParaRPr lang="en-US" sz="1600" dirty="0"/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no_of_employees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tel_ext</a:t>
                      </a:r>
                      <a:endParaRPr 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Operations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Data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101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3859974" y="1944309"/>
            <a:ext cx="409187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/>
              <a:t>Employee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859974" y="4524695"/>
            <a:ext cx="409187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/>
              <a:t>Department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2704358" y="2551954"/>
          <a:ext cx="6955725" cy="1607732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8666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819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703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0277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3394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2317">
                <a:tc>
                  <a:txBody>
                    <a:bodyPr/>
                    <a:lstStyle/>
                    <a:p>
                      <a:r>
                        <a:rPr lang="en-US" sz="1600" dirty="0"/>
                        <a:t>id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title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salary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hired_</a:t>
                      </a:r>
                      <a:r>
                        <a:rPr lang="en-US" sz="1600" baseline="0" dirty="0" err="1"/>
                        <a:t>date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1805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Barbara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CEO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2014-01-01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1805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CDO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2015-05-01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1805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Barbara</a:t>
                      </a: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Sales Rep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2016-04-15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544538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INNER JOIN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212634" y="2084833"/>
            <a:ext cx="5766733" cy="3779393"/>
          </a:xfrm>
        </p:spPr>
      </p:pic>
    </p:spTree>
    <p:extLst>
      <p:ext uri="{BB962C8B-B14F-4D97-AF65-F5344CB8AC3E}">
        <p14:creationId xmlns:p14="http://schemas.microsoft.com/office/powerpoint/2010/main" val="2971091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3A999C-EE84-422E-B6C8-094E29E86AA0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1820863" y="770890"/>
            <a:ext cx="8550275" cy="1469390"/>
          </a:xfrm>
        </p:spPr>
        <p:txBody>
          <a:bodyPr lIns="0" tIns="0" rIns="0" bIns="0">
            <a:noAutofit/>
          </a:bodyPr>
          <a:lstStyle/>
          <a:p>
            <a:pPr>
              <a:spcBef>
                <a:spcPts val="200"/>
              </a:spcBef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SELECT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column_name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(s)</a:t>
            </a:r>
          </a:p>
          <a:p>
            <a:pPr>
              <a:spcBef>
                <a:spcPts val="200"/>
              </a:spcBef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tableA</a:t>
            </a:r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ts val="200"/>
              </a:spcBef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INNER JOIN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tableB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>
              <a:spcBef>
                <a:spcPts val="200"/>
              </a:spcBef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ON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tableA.primary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_key_col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tableB.foreign_key_col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3522C70E-56F4-4407-8581-7B989E0213D2}"/>
              </a:ext>
            </a:extLst>
          </p:cNvPr>
          <p:cNvSpPr txBox="1">
            <a:spLocks/>
          </p:cNvSpPr>
          <p:nvPr/>
        </p:nvSpPr>
        <p:spPr>
          <a:xfrm>
            <a:off x="1820863" y="2923540"/>
            <a:ext cx="8550275" cy="146939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91440" indent="-91440" algn="l" defTabSz="91437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SzPct val="100000"/>
              <a:buFont typeface="Tw Cen MT" panose="020B0602020104020603" pitchFamily="34" charset="0"/>
              <a:buChar char=" 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57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57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57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57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57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57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57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57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200"/>
              </a:spcBef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SELECT 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</a:p>
          <a:p>
            <a:pPr>
              <a:spcBef>
                <a:spcPts val="200"/>
              </a:spcBef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employee</a:t>
            </a:r>
          </a:p>
          <a:p>
            <a:pPr>
              <a:spcBef>
                <a:spcPts val="200"/>
              </a:spcBef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INNER JOIN 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department</a:t>
            </a:r>
          </a:p>
          <a:p>
            <a:pPr>
              <a:spcBef>
                <a:spcPts val="200"/>
              </a:spcBef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ON 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employee.id =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department.dept_head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>
              <a:spcBef>
                <a:spcPts val="200"/>
              </a:spcBef>
            </a:pP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B155619B-ABB3-4931-ACC7-6154ED3F7BB8}"/>
              </a:ext>
            </a:extLst>
          </p:cNvPr>
          <p:cNvGraphicFramePr>
            <a:graphicFrameLocks noGrp="1"/>
          </p:cNvGraphicFramePr>
          <p:nvPr/>
        </p:nvGraphicFramePr>
        <p:xfrm>
          <a:off x="1721374" y="4427221"/>
          <a:ext cx="8454197" cy="1901561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446531">
                  <a:extLst>
                    <a:ext uri="{9D8B030D-6E8A-4147-A177-3AD203B41FA5}">
                      <a16:colId xmlns:a16="http://schemas.microsoft.com/office/drawing/2014/main" val="2846173536"/>
                    </a:ext>
                  </a:extLst>
                </a:gridCol>
                <a:gridCol w="8660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33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6710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9056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23070">
                  <a:extLst>
                    <a:ext uri="{9D8B030D-6E8A-4147-A177-3AD203B41FA5}">
                      <a16:colId xmlns:a16="http://schemas.microsoft.com/office/drawing/2014/main" val="472205610"/>
                    </a:ext>
                  </a:extLst>
                </a:gridCol>
                <a:gridCol w="1128119">
                  <a:extLst>
                    <a:ext uri="{9D8B030D-6E8A-4147-A177-3AD203B41FA5}">
                      <a16:colId xmlns:a16="http://schemas.microsoft.com/office/drawing/2014/main" val="1534308932"/>
                    </a:ext>
                  </a:extLst>
                </a:gridCol>
                <a:gridCol w="974090">
                  <a:extLst>
                    <a:ext uri="{9D8B030D-6E8A-4147-A177-3AD203B41FA5}">
                      <a16:colId xmlns:a16="http://schemas.microsoft.com/office/drawing/2014/main" val="1373186573"/>
                    </a:ext>
                  </a:extLst>
                </a:gridCol>
                <a:gridCol w="1292289">
                  <a:extLst>
                    <a:ext uri="{9D8B030D-6E8A-4147-A177-3AD203B41FA5}">
                      <a16:colId xmlns:a16="http://schemas.microsoft.com/office/drawing/2014/main" val="3642873286"/>
                    </a:ext>
                  </a:extLst>
                </a:gridCol>
                <a:gridCol w="793044">
                  <a:extLst>
                    <a:ext uri="{9D8B030D-6E8A-4147-A177-3AD203B41FA5}">
                      <a16:colId xmlns:a16="http://schemas.microsoft.com/office/drawing/2014/main" val="799451855"/>
                    </a:ext>
                  </a:extLst>
                </a:gridCol>
              </a:tblGrid>
              <a:tr h="591995">
                <a:tc>
                  <a:txBody>
                    <a:bodyPr/>
                    <a:lstStyle/>
                    <a:p>
                      <a:r>
                        <a:rPr lang="en-US" sz="1500" dirty="0"/>
                        <a:t>id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name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title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salary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sz="1500" dirty="0" err="1"/>
                        <a:t>hired_</a:t>
                      </a:r>
                      <a:r>
                        <a:rPr lang="en-US" sz="1500" baseline="0" dirty="0" err="1"/>
                        <a:t>date</a:t>
                      </a:r>
                      <a:endParaRPr lang="en-US" sz="15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id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sz="1500" dirty="0" err="1"/>
                        <a:t>dept_name</a:t>
                      </a:r>
                      <a:endParaRPr lang="en-US" sz="15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sz="1500" dirty="0" err="1"/>
                        <a:t>dept_head</a:t>
                      </a:r>
                      <a:endParaRPr lang="en-US" sz="15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sz="1500" dirty="0" err="1"/>
                        <a:t>no_employees</a:t>
                      </a:r>
                      <a:endParaRPr lang="en-US" sz="15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sz="1500" dirty="0" err="1"/>
                        <a:t>tel_ext</a:t>
                      </a:r>
                      <a:endParaRPr lang="en-US" sz="1500" dirty="0"/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4783">
                <a:tc>
                  <a:txBody>
                    <a:bodyPr/>
                    <a:lstStyle/>
                    <a:p>
                      <a:r>
                        <a:rPr lang="en-US" sz="1500" dirty="0"/>
                        <a:t>1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Barbara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CEO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1000000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2014-01-01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1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Operations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1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20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100</a:t>
                      </a: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4783">
                <a:tc>
                  <a:txBody>
                    <a:bodyPr/>
                    <a:lstStyle/>
                    <a:p>
                      <a:r>
                        <a:rPr lang="en-US" sz="1500" dirty="0"/>
                        <a:t>2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Bob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CDO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500000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2015-05-01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2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Data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2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5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101</a:t>
                      </a: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AE1CE51-01D4-4877-B94B-D17CF2DB91A9}"/>
              </a:ext>
            </a:extLst>
          </p:cNvPr>
          <p:cNvCxnSpPr>
            <a:cxnSpLocks/>
          </p:cNvCxnSpPr>
          <p:nvPr/>
        </p:nvCxnSpPr>
        <p:spPr>
          <a:xfrm>
            <a:off x="1820863" y="2548890"/>
            <a:ext cx="8550275" cy="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11983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3A999C-EE84-422E-B6C8-094E29E86AA0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1820863" y="770890"/>
            <a:ext cx="8550275" cy="1469390"/>
          </a:xfrm>
        </p:spPr>
        <p:txBody>
          <a:bodyPr lIns="0" tIns="0" rIns="0" bIns="0">
            <a:noAutofit/>
          </a:bodyPr>
          <a:lstStyle/>
          <a:p>
            <a:pPr>
              <a:spcBef>
                <a:spcPts val="200"/>
              </a:spcBef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SELECT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column_name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(s)</a:t>
            </a:r>
          </a:p>
          <a:p>
            <a:pPr>
              <a:spcBef>
                <a:spcPts val="200"/>
              </a:spcBef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tableA</a:t>
            </a:r>
            <a:endParaRPr 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spcBef>
                <a:spcPts val="200"/>
              </a:spcBef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INNER JOIN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tableB</a:t>
            </a: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>
              <a:spcBef>
                <a:spcPts val="200"/>
              </a:spcBef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ON </a:t>
            </a:r>
            <a:r>
              <a:rPr lang="en-US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tableA.column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tableB.column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3522C70E-56F4-4407-8581-7B989E0213D2}"/>
              </a:ext>
            </a:extLst>
          </p:cNvPr>
          <p:cNvSpPr txBox="1">
            <a:spLocks/>
          </p:cNvSpPr>
          <p:nvPr/>
        </p:nvSpPr>
        <p:spPr>
          <a:xfrm>
            <a:off x="1820863" y="2923540"/>
            <a:ext cx="8550275" cy="146939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91440" indent="-91440" algn="l" defTabSz="91437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SzPct val="100000"/>
              <a:buFont typeface="Tw Cen MT" panose="020B0602020104020603" pitchFamily="34" charset="0"/>
              <a:buChar char=" 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57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57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57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57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57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57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57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57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200"/>
              </a:spcBef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SELECT 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</a:p>
          <a:p>
            <a:pPr>
              <a:spcBef>
                <a:spcPts val="200"/>
              </a:spcBef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department</a:t>
            </a:r>
          </a:p>
          <a:p>
            <a:pPr>
              <a:spcBef>
                <a:spcPts val="200"/>
              </a:spcBef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INNER JOIN 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employee</a:t>
            </a:r>
          </a:p>
          <a:p>
            <a:pPr>
              <a:spcBef>
                <a:spcPts val="200"/>
              </a:spcBef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ON </a:t>
            </a:r>
            <a:r>
              <a:rPr lang="en-US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department.dept_head</a:t>
            </a:r>
            <a:r>
              <a:rPr lang="en-US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employee.id;</a:t>
            </a:r>
          </a:p>
          <a:p>
            <a:pPr>
              <a:spcBef>
                <a:spcPts val="200"/>
              </a:spcBef>
            </a:pPr>
            <a:endParaRPr 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B155619B-ABB3-4931-ACC7-6154ED3F7BB8}"/>
              </a:ext>
            </a:extLst>
          </p:cNvPr>
          <p:cNvGraphicFramePr>
            <a:graphicFrameLocks noGrp="1"/>
          </p:cNvGraphicFramePr>
          <p:nvPr/>
        </p:nvGraphicFramePr>
        <p:xfrm>
          <a:off x="1721376" y="4700795"/>
          <a:ext cx="8729455" cy="1195927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424230">
                  <a:extLst>
                    <a:ext uri="{9D8B030D-6E8A-4147-A177-3AD203B41FA5}">
                      <a16:colId xmlns:a16="http://schemas.microsoft.com/office/drawing/2014/main" val="1161810730"/>
                    </a:ext>
                  </a:extLst>
                </a:gridCol>
                <a:gridCol w="1119162">
                  <a:extLst>
                    <a:ext uri="{9D8B030D-6E8A-4147-A177-3AD203B41FA5}">
                      <a16:colId xmlns:a16="http://schemas.microsoft.com/office/drawing/2014/main" val="3168407244"/>
                    </a:ext>
                  </a:extLst>
                </a:gridCol>
                <a:gridCol w="1068537">
                  <a:extLst>
                    <a:ext uri="{9D8B030D-6E8A-4147-A177-3AD203B41FA5}">
                      <a16:colId xmlns:a16="http://schemas.microsoft.com/office/drawing/2014/main" val="131576161"/>
                    </a:ext>
                  </a:extLst>
                </a:gridCol>
                <a:gridCol w="1303147">
                  <a:extLst>
                    <a:ext uri="{9D8B030D-6E8A-4147-A177-3AD203B41FA5}">
                      <a16:colId xmlns:a16="http://schemas.microsoft.com/office/drawing/2014/main" val="2337312391"/>
                    </a:ext>
                  </a:extLst>
                </a:gridCol>
                <a:gridCol w="764378">
                  <a:extLst>
                    <a:ext uri="{9D8B030D-6E8A-4147-A177-3AD203B41FA5}">
                      <a16:colId xmlns:a16="http://schemas.microsoft.com/office/drawing/2014/main" val="1265721760"/>
                    </a:ext>
                  </a:extLst>
                </a:gridCol>
                <a:gridCol w="455156">
                  <a:extLst>
                    <a:ext uri="{9D8B030D-6E8A-4147-A177-3AD203B41FA5}">
                      <a16:colId xmlns:a16="http://schemas.microsoft.com/office/drawing/2014/main" val="2846173536"/>
                    </a:ext>
                  </a:extLst>
                </a:gridCol>
                <a:gridCol w="882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13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7909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162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2317">
                <a:tc>
                  <a:txBody>
                    <a:bodyPr/>
                    <a:lstStyle/>
                    <a:p>
                      <a:r>
                        <a:rPr lang="en-US" sz="1500" dirty="0"/>
                        <a:t>id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sz="1500" dirty="0" err="1"/>
                        <a:t>dept_name</a:t>
                      </a:r>
                      <a:endParaRPr lang="en-US" sz="15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sz="1500" dirty="0" err="1"/>
                        <a:t>dept_head</a:t>
                      </a:r>
                      <a:endParaRPr lang="en-US" sz="15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sz="1500" dirty="0" err="1"/>
                        <a:t>no_employees</a:t>
                      </a:r>
                      <a:endParaRPr lang="en-US" sz="15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sz="1500" dirty="0" err="1"/>
                        <a:t>tel_ext</a:t>
                      </a:r>
                      <a:endParaRPr lang="en-US" sz="1500" dirty="0"/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id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name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title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salary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sz="1500" dirty="0" err="1"/>
                        <a:t>hired_</a:t>
                      </a:r>
                      <a:r>
                        <a:rPr lang="en-US" sz="1500" baseline="0" dirty="0" err="1"/>
                        <a:t>date</a:t>
                      </a:r>
                      <a:endParaRPr lang="en-US" sz="1500" dirty="0"/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1805">
                <a:tc>
                  <a:txBody>
                    <a:bodyPr/>
                    <a:lstStyle/>
                    <a:p>
                      <a:r>
                        <a:rPr lang="en-US" sz="1500" dirty="0"/>
                        <a:t>1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Operations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1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20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100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1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Barbara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CEO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1000000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2014-01-01</a:t>
                      </a: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1805">
                <a:tc>
                  <a:txBody>
                    <a:bodyPr/>
                    <a:lstStyle/>
                    <a:p>
                      <a:r>
                        <a:rPr lang="en-US" sz="1500" dirty="0"/>
                        <a:t>2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Data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2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5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101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2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Bob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CDO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500000</a:t>
                      </a:r>
                    </a:p>
                  </a:txBody>
                  <a:tcPr marL="45720" marR="45720" anchor="ctr"/>
                </a:tc>
                <a:tc>
                  <a:txBody>
                    <a:bodyPr/>
                    <a:lstStyle/>
                    <a:p>
                      <a:r>
                        <a:rPr lang="en-US" sz="1500" dirty="0"/>
                        <a:t>2015-05-01</a:t>
                      </a:r>
                    </a:p>
                  </a:txBody>
                  <a:tcPr marL="45720" marR="4572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AE1CE51-01D4-4877-B94B-D17CF2DB91A9}"/>
              </a:ext>
            </a:extLst>
          </p:cNvPr>
          <p:cNvCxnSpPr>
            <a:cxnSpLocks/>
          </p:cNvCxnSpPr>
          <p:nvPr/>
        </p:nvCxnSpPr>
        <p:spPr>
          <a:xfrm>
            <a:off x="1820863" y="2548890"/>
            <a:ext cx="8550275" cy="0"/>
          </a:xfrm>
          <a:prstGeom prst="line">
            <a:avLst/>
          </a:prstGeom>
          <a:ln w="381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697949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623957-2DC1-4BC5-88C1-D0BD3BAEF9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 </a:t>
            </a:r>
            <a:r>
              <a:rPr lang="en-US" cap="none" dirty="0"/>
              <a:t>Specific Columns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3C117F-6DFD-4AB0-946C-736C00FEECE2}"/>
              </a:ext>
            </a:extLst>
          </p:cNvPr>
          <p:cNvSpPr txBox="1"/>
          <p:nvPr/>
        </p:nvSpPr>
        <p:spPr>
          <a:xfrm>
            <a:off x="2292097" y="2084833"/>
            <a:ext cx="8264391" cy="3036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US" sz="2100" dirty="0"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US" sz="2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employee.id,</a:t>
            </a:r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US" sz="2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2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department.dept_head</a:t>
            </a:r>
            <a:r>
              <a:rPr lang="en-US" sz="2100" b="1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US" sz="2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2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department.dept_name</a:t>
            </a:r>
            <a:r>
              <a:rPr lang="en-US" sz="21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US" sz="2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employee.name</a:t>
            </a:r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US" sz="2100" dirty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2100" b="1" dirty="0">
                <a:latin typeface="Courier New" panose="02070309020205020404" pitchFamily="49" charset="0"/>
                <a:cs typeface="Courier New" panose="02070309020205020404" pitchFamily="49" charset="0"/>
              </a:rPr>
              <a:t>employee</a:t>
            </a:r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US" sz="2100" dirty="0">
                <a:latin typeface="Courier New" panose="02070309020205020404" pitchFamily="49" charset="0"/>
                <a:cs typeface="Courier New" panose="02070309020205020404" pitchFamily="49" charset="0"/>
              </a:rPr>
              <a:t>  INNER JOIN </a:t>
            </a:r>
            <a:r>
              <a:rPr lang="en-US" sz="2100" b="1" dirty="0">
                <a:latin typeface="Courier New" panose="02070309020205020404" pitchFamily="49" charset="0"/>
                <a:cs typeface="Courier New" panose="02070309020205020404" pitchFamily="49" charset="0"/>
              </a:rPr>
              <a:t>department</a:t>
            </a:r>
            <a:r>
              <a:rPr lang="en-US" sz="21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>
              <a:spcBef>
                <a:spcPts val="200"/>
              </a:spcBef>
              <a:spcAft>
                <a:spcPts val="200"/>
              </a:spcAft>
            </a:pPr>
            <a:r>
              <a:rPr lang="en-US" sz="21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ON </a:t>
            </a:r>
            <a:r>
              <a:rPr lang="en-US" sz="2100" b="1" dirty="0">
                <a:latin typeface="Courier New" panose="02070309020205020404" pitchFamily="49" charset="0"/>
                <a:cs typeface="Courier New" panose="02070309020205020404" pitchFamily="49" charset="0"/>
              </a:rPr>
              <a:t>employee.id = </a:t>
            </a:r>
            <a:r>
              <a:rPr lang="en-US" sz="21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department.dept_head</a:t>
            </a:r>
            <a:r>
              <a:rPr lang="en-US" sz="21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4702345-610D-41F5-B0A7-D2B5F63081D0}"/>
              </a:ext>
            </a:extLst>
          </p:cNvPr>
          <p:cNvGraphicFramePr>
            <a:graphicFrameLocks noGrp="1"/>
          </p:cNvGraphicFramePr>
          <p:nvPr/>
        </p:nvGraphicFramePr>
        <p:xfrm>
          <a:off x="3021125" y="5249577"/>
          <a:ext cx="5831996" cy="137160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9370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304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2051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4400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r>
                        <a:rPr lang="en-US" sz="2000" dirty="0"/>
                        <a:t>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dirty="0" err="1"/>
                        <a:t>dept_head</a:t>
                      </a:r>
                      <a:endParaRPr lang="en-US" sz="2000" dirty="0"/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 err="1"/>
                        <a:t>dept_name</a:t>
                      </a:r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name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 anchor="ctr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Operations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Barbara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en-US" sz="20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</a:t>
                      </a:r>
                    </a:p>
                  </a:txBody>
                  <a:tcPr anchor="ctr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Data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Bob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90880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INNER Joins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2704358" y="5001749"/>
          <a:ext cx="6861058" cy="111252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8380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273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957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3577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6420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dept_head</a:t>
                      </a:r>
                      <a:endParaRPr lang="en-US" sz="1600" dirty="0"/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no_of_employees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tel_ext</a:t>
                      </a:r>
                      <a:endParaRPr 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Operations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</a:t>
                      </a: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Data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</a:t>
                      </a: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101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3859974" y="1944309"/>
            <a:ext cx="409187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/>
              <a:t>Employee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859974" y="4524695"/>
            <a:ext cx="409187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dirty="0"/>
              <a:t>Department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2704358" y="2551954"/>
          <a:ext cx="6955725" cy="1607732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8666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819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703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0277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3394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2317">
                <a:tc>
                  <a:txBody>
                    <a:bodyPr/>
                    <a:lstStyle/>
                    <a:p>
                      <a:r>
                        <a:rPr lang="en-US" sz="1600" dirty="0"/>
                        <a:t>id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title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salary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hired_</a:t>
                      </a:r>
                      <a:r>
                        <a:rPr lang="en-US" sz="1600" baseline="0" dirty="0" err="1"/>
                        <a:t>date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1805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Barbara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CEO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2014-01-01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1805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CDO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2015-05-01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1805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Barbara</a:t>
                      </a:r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Sales Rep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2016-04-15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8190361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LEFT OUTER JOIN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546475" y="2730501"/>
            <a:ext cx="4781550" cy="3133725"/>
          </a:xfrm>
        </p:spPr>
      </p:pic>
    </p:spTree>
    <p:extLst>
      <p:ext uri="{BB962C8B-B14F-4D97-AF65-F5344CB8AC3E}">
        <p14:creationId xmlns:p14="http://schemas.microsoft.com/office/powerpoint/2010/main" val="13878475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Left outer Joins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24128" y="2117083"/>
            <a:ext cx="914962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>
                <a:latin typeface="Courier New"/>
                <a:cs typeface="Courier New"/>
              </a:rPr>
              <a:t>SELECT</a:t>
            </a:r>
          </a:p>
          <a:p>
            <a:r>
              <a:rPr lang="en-US" sz="2100" b="1" dirty="0">
                <a:latin typeface="Courier New"/>
                <a:cs typeface="Courier New"/>
              </a:rPr>
              <a:t>  employee.id,</a:t>
            </a:r>
          </a:p>
          <a:p>
            <a:r>
              <a:rPr lang="en-US" sz="2100" b="1" dirty="0">
                <a:latin typeface="Courier New"/>
                <a:cs typeface="Courier New"/>
              </a:rPr>
              <a:t>  employee.name</a:t>
            </a:r>
            <a:endParaRPr lang="en-US" sz="2100" dirty="0">
              <a:latin typeface="Courier New"/>
              <a:cs typeface="Courier New"/>
            </a:endParaRPr>
          </a:p>
          <a:p>
            <a:r>
              <a:rPr lang="en-US" sz="2100" b="1" dirty="0">
                <a:latin typeface="Courier New"/>
                <a:cs typeface="Courier New"/>
              </a:rPr>
              <a:t>  department.id,</a:t>
            </a:r>
          </a:p>
          <a:p>
            <a:r>
              <a:rPr lang="en-US" sz="2100" b="1" dirty="0">
                <a:latin typeface="Courier New"/>
                <a:cs typeface="Courier New"/>
              </a:rPr>
              <a:t>  </a:t>
            </a:r>
            <a:r>
              <a:rPr lang="en-US" sz="2100" b="1" dirty="0" err="1">
                <a:latin typeface="Courier New"/>
                <a:cs typeface="Courier New"/>
              </a:rPr>
              <a:t>department.dept_name</a:t>
            </a:r>
            <a:r>
              <a:rPr lang="en-US" sz="2100" b="1" dirty="0">
                <a:latin typeface="Courier New"/>
                <a:cs typeface="Courier New"/>
              </a:rPr>
              <a:t>,</a:t>
            </a:r>
          </a:p>
          <a:p>
            <a:r>
              <a:rPr lang="en-US" sz="2100" dirty="0">
                <a:latin typeface="Courier New"/>
                <a:cs typeface="Courier New"/>
              </a:rPr>
              <a:t>FROM </a:t>
            </a:r>
            <a:r>
              <a:rPr lang="en-US" sz="2100" b="1" dirty="0">
                <a:latin typeface="Courier New"/>
                <a:cs typeface="Courier New"/>
              </a:rPr>
              <a:t>employee</a:t>
            </a:r>
          </a:p>
          <a:p>
            <a:r>
              <a:rPr lang="en-US" sz="2100" dirty="0">
                <a:latin typeface="Courier New"/>
                <a:cs typeface="Courier New"/>
              </a:rPr>
              <a:t>  LEFT JOIN </a:t>
            </a:r>
            <a:r>
              <a:rPr lang="en-US" sz="2100" b="1" dirty="0">
                <a:latin typeface="Courier New"/>
                <a:cs typeface="Courier New"/>
              </a:rPr>
              <a:t>department</a:t>
            </a:r>
          </a:p>
          <a:p>
            <a:r>
              <a:rPr lang="en-US" sz="2100" dirty="0">
                <a:latin typeface="Courier New"/>
                <a:cs typeface="Courier New"/>
              </a:rPr>
              <a:t>         ON </a:t>
            </a:r>
            <a:r>
              <a:rPr lang="en-US" sz="2100" b="1" dirty="0">
                <a:latin typeface="Courier New"/>
                <a:cs typeface="Courier New"/>
              </a:rPr>
              <a:t>employee.id = </a:t>
            </a:r>
            <a:r>
              <a:rPr lang="en-US" sz="2100" b="1" dirty="0" err="1">
                <a:latin typeface="Courier New"/>
                <a:cs typeface="Courier New"/>
              </a:rPr>
              <a:t>department.dept_head</a:t>
            </a:r>
            <a:r>
              <a:rPr lang="en-US" sz="2100" dirty="0">
                <a:latin typeface="Courier New"/>
                <a:cs typeface="Courier New"/>
              </a:rPr>
              <a:t>;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931E081-8768-4B3D-99E7-2E74FD728D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2973719"/>
              </p:ext>
            </p:extLst>
          </p:nvPr>
        </p:nvGraphicFramePr>
        <p:xfrm>
          <a:off x="1530103" y="5074949"/>
          <a:ext cx="4910367" cy="1634584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6190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3044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30446">
                  <a:extLst>
                    <a:ext uri="{9D8B030D-6E8A-4147-A177-3AD203B41FA5}">
                      <a16:colId xmlns:a16="http://schemas.microsoft.com/office/drawing/2014/main" val="3203879424"/>
                    </a:ext>
                  </a:extLst>
                </a:gridCol>
                <a:gridCol w="1430446">
                  <a:extLst>
                    <a:ext uri="{9D8B030D-6E8A-4147-A177-3AD203B41FA5}">
                      <a16:colId xmlns:a16="http://schemas.microsoft.com/office/drawing/2014/main" val="3576193029"/>
                    </a:ext>
                  </a:extLst>
                </a:gridCol>
              </a:tblGrid>
              <a:tr h="408646">
                <a:tc>
                  <a:txBody>
                    <a:bodyPr/>
                    <a:lstStyle/>
                    <a:p>
                      <a:r>
                        <a:rPr lang="en-US" sz="2000" dirty="0"/>
                        <a:t>id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dirty="0" err="1"/>
                        <a:t>dept_name</a:t>
                      </a:r>
                      <a:endParaRPr 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8646"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Barbara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Operations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8646">
                <a:tc>
                  <a:txBody>
                    <a:bodyPr/>
                    <a:lstStyle/>
                    <a:p>
                      <a:r>
                        <a:rPr lang="en-US" sz="2000" dirty="0"/>
                        <a:t>2</a:t>
                      </a:r>
                    </a:p>
                  </a:txBody>
                  <a:tcPr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Bob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Data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8646">
                <a:tc>
                  <a:txBody>
                    <a:bodyPr/>
                    <a:lstStyle/>
                    <a:p>
                      <a:r>
                        <a:rPr lang="en-US" sz="2000" dirty="0"/>
                        <a:t>3</a:t>
                      </a:r>
                    </a:p>
                  </a:txBody>
                  <a:tcPr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Barbara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NULL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NULL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18139075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9C54FA68-04E1-4DF9-9241-2C784AF4478B}"/>
              </a:ext>
            </a:extLst>
          </p:cNvPr>
          <p:cNvSpPr txBox="1"/>
          <p:nvPr/>
        </p:nvSpPr>
        <p:spPr>
          <a:xfrm>
            <a:off x="5392616" y="2084832"/>
            <a:ext cx="6424246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0" dirty="0">
                <a:latin typeface="Courier New" panose="02070309020205020404" pitchFamily="49" charset="0"/>
                <a:cs typeface="Courier New" panose="02070309020205020404" pitchFamily="49" charset="0"/>
              </a:rPr>
              <a:t>SELECT </a:t>
            </a:r>
            <a:r>
              <a:rPr lang="en-US" sz="19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&lt;fields&gt;</a:t>
            </a:r>
          </a:p>
          <a:p>
            <a:r>
              <a:rPr lang="en-US" sz="1900" dirty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tableA</a:t>
            </a:r>
            <a:endParaRPr lang="en-US" sz="19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900" dirty="0">
                <a:latin typeface="Courier New" panose="02070309020205020404" pitchFamily="49" charset="0"/>
                <a:cs typeface="Courier New" panose="02070309020205020404" pitchFamily="49" charset="0"/>
              </a:rPr>
              <a:t>  LEFT JOIN </a:t>
            </a:r>
            <a:r>
              <a:rPr lang="en-US" sz="1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tableB</a:t>
            </a:r>
            <a:endParaRPr lang="en-US" sz="19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9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ON </a:t>
            </a:r>
            <a:r>
              <a:rPr lang="en-US" sz="1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tableA.column</a:t>
            </a:r>
            <a:r>
              <a:rPr lang="en-US" sz="1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tableB.column</a:t>
            </a:r>
            <a:r>
              <a:rPr lang="en-US" sz="19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257954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497DE5-0939-4D1D-9350-0C5E1B209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CCC70ED-6C63-4537-B7EB-51990D6C0A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724" y="457200"/>
            <a:ext cx="11274552" cy="5943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76E24C1-2968-40DC-A36E-F6B85F0F07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2732" y="521208"/>
            <a:ext cx="11146536" cy="581558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Content Placeholder 3">
            <a:extLst>
              <a:ext uri="{FF2B5EF4-FFF2-40B4-BE49-F238E27FC236}">
                <a16:creationId xmlns:a16="http://schemas.microsoft.com/office/drawing/2014/main" id="{5A057410-3E45-47B0-95FF-3AECC2A3ED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7787" y="905933"/>
            <a:ext cx="9728430" cy="5039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96049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Left outer Joins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24128" y="2358293"/>
            <a:ext cx="895033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>
                <a:latin typeface="Courier New"/>
                <a:cs typeface="Courier New"/>
              </a:rPr>
              <a:t>SELECT</a:t>
            </a:r>
          </a:p>
          <a:p>
            <a:r>
              <a:rPr lang="en-US" sz="2100" b="1" dirty="0">
                <a:latin typeface="Courier New"/>
                <a:cs typeface="Courier New"/>
              </a:rPr>
              <a:t>  employee.id,</a:t>
            </a:r>
          </a:p>
          <a:p>
            <a:r>
              <a:rPr lang="en-US" sz="2100" b="1" dirty="0">
                <a:latin typeface="Courier New"/>
                <a:cs typeface="Courier New"/>
              </a:rPr>
              <a:t>  employee.name,</a:t>
            </a:r>
            <a:endParaRPr lang="en-US" sz="2100" dirty="0">
              <a:latin typeface="Courier New"/>
              <a:cs typeface="Courier New"/>
            </a:endParaRPr>
          </a:p>
          <a:p>
            <a:r>
              <a:rPr lang="en-US" sz="2100" b="1" dirty="0">
                <a:latin typeface="Courier New"/>
                <a:cs typeface="Courier New"/>
              </a:rPr>
              <a:t>  department.id,</a:t>
            </a:r>
          </a:p>
          <a:p>
            <a:r>
              <a:rPr lang="en-US" sz="2100" b="1" dirty="0">
                <a:latin typeface="Courier New"/>
                <a:cs typeface="Courier New"/>
              </a:rPr>
              <a:t>  </a:t>
            </a:r>
            <a:r>
              <a:rPr lang="en-US" sz="2100" b="1" dirty="0" err="1">
                <a:latin typeface="Courier New"/>
                <a:cs typeface="Courier New"/>
              </a:rPr>
              <a:t>department.dept_name</a:t>
            </a:r>
            <a:endParaRPr lang="en-US" sz="2100" b="1" dirty="0">
              <a:latin typeface="Courier New"/>
              <a:cs typeface="Courier New"/>
            </a:endParaRPr>
          </a:p>
          <a:p>
            <a:r>
              <a:rPr lang="en-US" sz="2100" dirty="0">
                <a:latin typeface="Courier New"/>
                <a:cs typeface="Courier New"/>
              </a:rPr>
              <a:t>FROM </a:t>
            </a:r>
            <a:r>
              <a:rPr lang="en-US" sz="2100" b="1" dirty="0">
                <a:latin typeface="Courier New"/>
                <a:cs typeface="Courier New"/>
              </a:rPr>
              <a:t>department</a:t>
            </a:r>
          </a:p>
          <a:p>
            <a:r>
              <a:rPr lang="en-US" sz="2100" dirty="0">
                <a:latin typeface="Courier New"/>
                <a:cs typeface="Courier New"/>
              </a:rPr>
              <a:t>  LEFT JOIN </a:t>
            </a:r>
            <a:r>
              <a:rPr lang="en-US" sz="2100" b="1" dirty="0">
                <a:latin typeface="Courier New"/>
                <a:cs typeface="Courier New"/>
              </a:rPr>
              <a:t>employee</a:t>
            </a:r>
          </a:p>
          <a:p>
            <a:r>
              <a:rPr lang="en-US" sz="2100" dirty="0">
                <a:latin typeface="Courier New"/>
                <a:cs typeface="Courier New"/>
              </a:rPr>
              <a:t>    ON </a:t>
            </a:r>
            <a:r>
              <a:rPr lang="en-US" sz="2100" b="1" dirty="0" err="1">
                <a:latin typeface="Courier New"/>
                <a:cs typeface="Courier New"/>
              </a:rPr>
              <a:t>department.dept_head</a:t>
            </a:r>
            <a:r>
              <a:rPr lang="en-US" sz="2100" b="1" dirty="0">
                <a:latin typeface="Courier New"/>
                <a:cs typeface="Courier New"/>
              </a:rPr>
              <a:t> = employee.id</a:t>
            </a:r>
            <a:r>
              <a:rPr lang="en-US" sz="2100" dirty="0">
                <a:latin typeface="Courier New"/>
                <a:cs typeface="Courier New"/>
              </a:rPr>
              <a:t>;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931E081-8768-4B3D-99E7-2E74FD728D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9282048"/>
              </p:ext>
            </p:extLst>
          </p:nvPr>
        </p:nvGraphicFramePr>
        <p:xfrm>
          <a:off x="1185633" y="5309410"/>
          <a:ext cx="4910367" cy="1225938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6190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3044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30446">
                  <a:extLst>
                    <a:ext uri="{9D8B030D-6E8A-4147-A177-3AD203B41FA5}">
                      <a16:colId xmlns:a16="http://schemas.microsoft.com/office/drawing/2014/main" val="3203879424"/>
                    </a:ext>
                  </a:extLst>
                </a:gridCol>
                <a:gridCol w="1430446">
                  <a:extLst>
                    <a:ext uri="{9D8B030D-6E8A-4147-A177-3AD203B41FA5}">
                      <a16:colId xmlns:a16="http://schemas.microsoft.com/office/drawing/2014/main" val="3576193029"/>
                    </a:ext>
                  </a:extLst>
                </a:gridCol>
              </a:tblGrid>
              <a:tr h="408646">
                <a:tc>
                  <a:txBody>
                    <a:bodyPr/>
                    <a:lstStyle/>
                    <a:p>
                      <a:r>
                        <a:rPr lang="en-US" sz="2000" dirty="0"/>
                        <a:t>id</a:t>
                      </a: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dirty="0" err="1"/>
                        <a:t>dept_name</a:t>
                      </a:r>
                      <a:endParaRPr 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8646"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Barbara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Operations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8646">
                <a:tc>
                  <a:txBody>
                    <a:bodyPr/>
                    <a:lstStyle/>
                    <a:p>
                      <a:r>
                        <a:rPr lang="en-US" sz="2000" dirty="0"/>
                        <a:t>2</a:t>
                      </a:r>
                    </a:p>
                  </a:txBody>
                  <a:tcPr anchor="ctr"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Bob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Data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9C54FA68-04E1-4DF9-9241-2C784AF4478B}"/>
              </a:ext>
            </a:extLst>
          </p:cNvPr>
          <p:cNvSpPr txBox="1"/>
          <p:nvPr/>
        </p:nvSpPr>
        <p:spPr>
          <a:xfrm>
            <a:off x="5369166" y="1830985"/>
            <a:ext cx="6365630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0" dirty="0">
                <a:latin typeface="Courier New" panose="02070309020205020404" pitchFamily="49" charset="0"/>
                <a:cs typeface="Courier New" panose="02070309020205020404" pitchFamily="49" charset="0"/>
              </a:rPr>
              <a:t>SELECT </a:t>
            </a:r>
            <a:r>
              <a:rPr lang="en-US" sz="19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&lt;fields&gt;</a:t>
            </a:r>
          </a:p>
          <a:p>
            <a:r>
              <a:rPr lang="en-US" sz="1900" dirty="0">
                <a:latin typeface="Courier New" panose="02070309020205020404" pitchFamily="49" charset="0"/>
                <a:cs typeface="Courier New" panose="02070309020205020404" pitchFamily="49" charset="0"/>
              </a:rPr>
              <a:t>FROM </a:t>
            </a:r>
            <a:r>
              <a:rPr lang="en-US" sz="1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tableA</a:t>
            </a:r>
            <a:endParaRPr lang="en-US" sz="19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900" dirty="0">
                <a:latin typeface="Courier New" panose="02070309020205020404" pitchFamily="49" charset="0"/>
                <a:cs typeface="Courier New" panose="02070309020205020404" pitchFamily="49" charset="0"/>
              </a:rPr>
              <a:t>  LEFT JOIN </a:t>
            </a:r>
            <a:r>
              <a:rPr lang="en-US" sz="1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tableB</a:t>
            </a:r>
            <a:endParaRPr lang="en-US" sz="19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9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ON </a:t>
            </a:r>
            <a:r>
              <a:rPr lang="en-US" sz="1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tableA.column</a:t>
            </a:r>
            <a:r>
              <a:rPr lang="en-US" sz="19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9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tableB.column</a:t>
            </a:r>
            <a:r>
              <a:rPr lang="en-US" sz="19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8264584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54C1D4-3028-4D94-9FDB-7EC2203BF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cap="all" dirty="0"/>
              <a:t>Databases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442D38-4171-412A-B3D0-D10C08F3A5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00600" y="731520"/>
            <a:ext cx="6658848" cy="5257800"/>
          </a:xfrm>
        </p:spPr>
        <p:txBody>
          <a:bodyPr/>
          <a:lstStyle/>
          <a:p>
            <a:pPr>
              <a:buClr>
                <a:schemeClr val="accent4"/>
              </a:buClr>
              <a:buFont typeface="Wingdings" panose="05000000000000000000" pitchFamily="2" charset="2"/>
              <a:buChar char="ü"/>
            </a:pPr>
            <a:r>
              <a:rPr lang="en-US" sz="2200" dirty="0"/>
              <a:t> Efficient storage</a:t>
            </a:r>
          </a:p>
          <a:p>
            <a:pPr>
              <a:buClr>
                <a:schemeClr val="accent4"/>
              </a:buClr>
              <a:buFont typeface="Wingdings" panose="05000000000000000000" pitchFamily="2" charset="2"/>
              <a:buChar char="ü"/>
            </a:pPr>
            <a:r>
              <a:rPr lang="en-US" sz="2200" dirty="0"/>
              <a:t> Speedy retrieval</a:t>
            </a:r>
          </a:p>
          <a:p>
            <a:pPr>
              <a:buClr>
                <a:schemeClr val="accent4"/>
              </a:buClr>
              <a:buFont typeface="Wingdings" panose="05000000000000000000" pitchFamily="2" charset="2"/>
              <a:buChar char="ü"/>
            </a:pPr>
            <a:r>
              <a:rPr lang="en-US" sz="2200" dirty="0"/>
              <a:t> Reliability</a:t>
            </a:r>
          </a:p>
          <a:p>
            <a:pPr>
              <a:buFont typeface="Wingdings" panose="05000000000000000000" pitchFamily="2" charset="2"/>
              <a:buChar char="ü"/>
            </a:pPr>
            <a:endParaRPr lang="en-US" sz="2200" dirty="0"/>
          </a:p>
          <a:p>
            <a:pPr marL="128019" lvl="1" indent="0">
              <a:buNone/>
            </a:pPr>
            <a:r>
              <a:rPr lang="en-US" sz="2400" dirty="0"/>
              <a:t> </a:t>
            </a:r>
          </a:p>
          <a:p>
            <a:pPr marL="128019" lvl="1" indent="0">
              <a:buNone/>
            </a:pPr>
            <a:r>
              <a:rPr lang="en-US" sz="2600" cap="small" dirty="0"/>
              <a:t>ACID Principle</a:t>
            </a:r>
          </a:p>
          <a:p>
            <a:pPr marL="630238" lvl="2" indent="-246063"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2200" dirty="0"/>
              <a:t>Atomicity: Transactions are indivisible</a:t>
            </a:r>
          </a:p>
          <a:p>
            <a:pPr marL="630238" lvl="2" indent="-246063"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2200" dirty="0"/>
              <a:t>Consistency: Preserve valid state between transactions</a:t>
            </a:r>
          </a:p>
          <a:p>
            <a:pPr marL="630238" lvl="2" indent="-246063"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2200" dirty="0"/>
              <a:t>Isolation: Concurrent vs serial transactions make no difference</a:t>
            </a:r>
          </a:p>
          <a:p>
            <a:pPr marL="630238" lvl="2" indent="-246063">
              <a:buClr>
                <a:schemeClr val="accent4"/>
              </a:buClr>
              <a:buFont typeface="Arial" panose="020B0604020202020204" pitchFamily="34" charset="0"/>
              <a:buChar char="•"/>
            </a:pPr>
            <a:r>
              <a:rPr lang="en-US" sz="2200" dirty="0"/>
              <a:t>Durability: Permanent storage once a transaction is committed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FDFE6D-54EC-46F5-8C42-7FF0D65B6D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552" y="3339625"/>
            <a:ext cx="2649695" cy="2649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6493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78E73447-1628-4C27-B17D-DC506585B0B1}"/>
              </a:ext>
            </a:extLst>
          </p:cNvPr>
          <p:cNvSpPr>
            <a:spLocks noGrp="1"/>
          </p:cNvSpPr>
          <p:nvPr/>
        </p:nvSpPr>
        <p:spPr>
          <a:xfrm>
            <a:off x="3299791" y="3205009"/>
            <a:ext cx="6954552" cy="2632712"/>
          </a:xfrm>
          <a:prstGeom prst="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lIns="45720" tIns="45720" rIns="45720" bIns="45720" rtlCol="0">
            <a:normAutofit fontScale="92500" lnSpcReduction="20000"/>
          </a:bodyPr>
          <a:lstStyle>
            <a:lvl1pPr marL="91440" indent="-91440" algn="l" defTabSz="914377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2"/>
              </a:buClr>
              <a:buSzPct val="100000"/>
              <a:buFont typeface="Tw Cen MT" panose="020B0602020104020603" pitchFamily="34" charset="0"/>
              <a:buChar char=" 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57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57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57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57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57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57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57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57" algn="l" defTabSz="914377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2"/>
              </a:buClr>
              <a:buFont typeface="Wingdings 3" pitchFamily="18" charset="2"/>
              <a:buChar char="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1979 – Oracle</a:t>
            </a:r>
          </a:p>
          <a:p>
            <a:pPr marL="0" indent="0">
              <a:buNone/>
            </a:pPr>
            <a:r>
              <a:rPr lang="en-US" dirty="0"/>
              <a:t>1989 – Microsoft SQL Server</a:t>
            </a:r>
          </a:p>
          <a:p>
            <a:pPr marL="0" indent="0">
              <a:buNone/>
            </a:pPr>
            <a:r>
              <a:rPr lang="en-US" dirty="0"/>
              <a:t>1995 – MySQL</a:t>
            </a:r>
          </a:p>
          <a:p>
            <a:pPr marL="0" indent="0">
              <a:buNone/>
            </a:pPr>
            <a:r>
              <a:rPr lang="en-US" dirty="0"/>
              <a:t>1996 – PostgreSQL</a:t>
            </a:r>
          </a:p>
          <a:p>
            <a:pPr marL="0" indent="0">
              <a:buNone/>
            </a:pPr>
            <a:r>
              <a:rPr lang="en-US" dirty="0"/>
              <a:t>2000 – SQLite</a:t>
            </a:r>
          </a:p>
          <a:p>
            <a:pPr marL="0" indent="0">
              <a:buNone/>
            </a:pPr>
            <a:r>
              <a:rPr lang="en-US" dirty="0"/>
              <a:t>2009 – MariaDB</a:t>
            </a:r>
          </a:p>
          <a:p>
            <a:pPr marL="0" indent="0">
              <a:buNone/>
            </a:pPr>
            <a:r>
              <a:rPr lang="en-US" dirty="0"/>
              <a:t>2009 – AWS RDS</a:t>
            </a:r>
          </a:p>
        </p:txBody>
      </p:sp>
      <p:sp>
        <p:nvSpPr>
          <p:cNvPr id="3" name="Left Brace 2">
            <a:extLst>
              <a:ext uri="{FF2B5EF4-FFF2-40B4-BE49-F238E27FC236}">
                <a16:creationId xmlns:a16="http://schemas.microsoft.com/office/drawing/2014/main" id="{81E01153-3059-450E-812F-5597DDD0FAE5}"/>
              </a:ext>
            </a:extLst>
          </p:cNvPr>
          <p:cNvSpPr/>
          <p:nvPr/>
        </p:nvSpPr>
        <p:spPr>
          <a:xfrm>
            <a:off x="2114468" y="3205009"/>
            <a:ext cx="846634" cy="2632712"/>
          </a:xfrm>
          <a:prstGeom prst="leftBrace">
            <a:avLst>
              <a:gd name="adj1" fmla="val 8333"/>
              <a:gd name="adj2" fmla="val 51037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/>
              <a:t>IMPLEMENTAT</a:t>
            </a:r>
          </a:p>
          <a:p>
            <a:pPr algn="ctr"/>
            <a:r>
              <a:rPr lang="en-US" sz="1200" dirty="0"/>
              <a:t>ION</a:t>
            </a:r>
          </a:p>
        </p:txBody>
      </p:sp>
      <p:sp>
        <p:nvSpPr>
          <p:cNvPr id="4" name="Left Brace 3">
            <a:extLst>
              <a:ext uri="{FF2B5EF4-FFF2-40B4-BE49-F238E27FC236}">
                <a16:creationId xmlns:a16="http://schemas.microsoft.com/office/drawing/2014/main" id="{AF4706C8-9874-470C-9ECD-4BD24DD6946A}"/>
              </a:ext>
            </a:extLst>
          </p:cNvPr>
          <p:cNvSpPr/>
          <p:nvPr/>
        </p:nvSpPr>
        <p:spPr>
          <a:xfrm>
            <a:off x="2114468" y="709127"/>
            <a:ext cx="846634" cy="2165555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/>
              <a:t>THEORY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7C55EC-9F80-43E0-A63F-7C6A086678F7}"/>
              </a:ext>
            </a:extLst>
          </p:cNvPr>
          <p:cNvSpPr txBox="1"/>
          <p:nvPr/>
        </p:nvSpPr>
        <p:spPr>
          <a:xfrm>
            <a:off x="3299791" y="759022"/>
            <a:ext cx="6954552" cy="2031325"/>
          </a:xfrm>
          <a:prstGeom prst="rect">
            <a:avLst/>
          </a:prstGeom>
          <a:noFill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1970 – 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E. F. Codd. 1970. A relational model of data for large shared data banks. </a:t>
            </a:r>
            <a:r>
              <a:rPr lang="en-US" dirty="0" err="1">
                <a:solidFill>
                  <a:schemeClr val="tx1"/>
                </a:solidFill>
              </a:rPr>
              <a:t>Commun</a:t>
            </a:r>
            <a:r>
              <a:rPr lang="en-US" dirty="0">
                <a:solidFill>
                  <a:schemeClr val="tx1"/>
                </a:solidFill>
              </a:rPr>
              <a:t>. ACM 13, 6 (June 1970), 377–387. </a:t>
            </a:r>
            <a:r>
              <a:rPr lang="en-US" dirty="0" err="1">
                <a:solidFill>
                  <a:schemeClr val="tx1"/>
                </a:solidFill>
              </a:rPr>
              <a:t>DOI:https</a:t>
            </a:r>
            <a:r>
              <a:rPr lang="en-US" dirty="0">
                <a:solidFill>
                  <a:schemeClr val="tx1"/>
                </a:solidFill>
              </a:rPr>
              <a:t>://doi.org/10.1145/362384.362685</a:t>
            </a:r>
          </a:p>
          <a:p>
            <a:r>
              <a:rPr lang="en-US" dirty="0">
                <a:solidFill>
                  <a:schemeClr val="tx1"/>
                </a:solidFill>
              </a:rPr>
              <a:t>1987 – 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"ISO 9075:1987: Information technology – Database languages – SQL – Part 1: Framework (SQL/Framework)". 1987-06-01.</a:t>
            </a:r>
          </a:p>
        </p:txBody>
      </p:sp>
    </p:spTree>
    <p:extLst>
      <p:ext uri="{BB962C8B-B14F-4D97-AF65-F5344CB8AC3E}">
        <p14:creationId xmlns:p14="http://schemas.microsoft.com/office/powerpoint/2010/main" val="21170795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0000"/>
            <a:shade val="97000"/>
            <a:satMod val="1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887EC64-DACC-4108-9FAB-6E288FBC20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F05C4A0-68A2-4496-87A5-5478E32747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7E041E6-AC36-4409-B797-2FE54253E6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8C6E698C-8155-4B8B-BDC9-B7299772B5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60AF31-80D8-4286-B13E-0F05EFDC05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8952" y="643467"/>
            <a:ext cx="7172487" cy="505400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Bef>
                <a:spcPct val="0"/>
              </a:spcBef>
            </a:pPr>
            <a:r>
              <a:rPr lang="en-US" sz="6600">
                <a:solidFill>
                  <a:schemeClr val="tx2"/>
                </a:solidFill>
              </a:rPr>
              <a:t>Fundamental Concepts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9525C9A-1972-4836-BA7A-706C946EF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42053" y="1570271"/>
            <a:ext cx="0" cy="3200400"/>
          </a:xfrm>
          <a:prstGeom prst="line">
            <a:avLst/>
          </a:prstGeom>
          <a:ln w="31750">
            <a:solidFill>
              <a:schemeClr val="accent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A05250E5-90D0-4E41-B9BD-FF661DE540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336792"/>
            <a:ext cx="12188825" cy="521208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2648759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3F89FC01-D0CF-4899-A184-1F00703630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4E5A9FF-C93F-4A6D-ABDE-2533C3017B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890A4124-979D-4376-AA58-6501D58B67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4B019A08-55AD-4038-B865-37DA596B8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811AF0-C2A0-4065-BDB3-803F52EF3C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1685" y="634946"/>
            <a:ext cx="5127171" cy="145075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cap="small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Concepts</a:t>
            </a: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2BA067F2-7FAF-4758-9BC4-F7C88ED904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411684" y="2086188"/>
            <a:ext cx="4748808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DA03B3-070A-42DE-9679-10F21EA59E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1683" y="2198914"/>
            <a:ext cx="5451627" cy="3880610"/>
          </a:xfrm>
        </p:spPr>
        <p:txBody>
          <a:bodyPr vert="horz" lIns="0" tIns="45720" rIns="0" bIns="45720" rtlCol="0">
            <a:noAutofit/>
          </a:bodyPr>
          <a:lstStyle/>
          <a:p>
            <a:r>
              <a:rPr lang="en-US" sz="1600" b="1" dirty="0"/>
              <a:t>Tables</a:t>
            </a:r>
            <a:r>
              <a:rPr lang="en-US" sz="1600" dirty="0"/>
              <a:t> are 2-D data structures that represent entities</a:t>
            </a:r>
          </a:p>
          <a:p>
            <a:pPr marL="630238" lvl="1" indent="-234950">
              <a:spcBef>
                <a:spcPts val="0"/>
              </a:spcBef>
              <a:spcAft>
                <a:spcPts val="200"/>
              </a:spcAft>
              <a:buClr>
                <a:schemeClr val="accent4"/>
              </a:buClr>
              <a:buFont typeface="Calibri" panose="020F0502020204030204" pitchFamily="34" charset="0"/>
              <a:buChar char="•"/>
            </a:pPr>
            <a:r>
              <a:rPr lang="en-US" sz="1600" dirty="0"/>
              <a:t>Use a collective name</a:t>
            </a:r>
          </a:p>
          <a:p>
            <a:pPr marL="630238" lvl="1" indent="-234950">
              <a:spcBef>
                <a:spcPts val="0"/>
              </a:spcBef>
              <a:spcAft>
                <a:spcPts val="200"/>
              </a:spcAft>
              <a:buClr>
                <a:schemeClr val="accent4"/>
              </a:buClr>
              <a:buFont typeface="Calibri" panose="020F0502020204030204" pitchFamily="34" charset="0"/>
              <a:buChar char="•"/>
            </a:pPr>
            <a:r>
              <a:rPr lang="en-US" sz="1600" dirty="0"/>
              <a:t>Only use letters, numbers, and underscores in names</a:t>
            </a:r>
          </a:p>
          <a:p>
            <a:pPr marL="630238" lvl="1" indent="-234950">
              <a:spcBef>
                <a:spcPts val="0"/>
              </a:spcBef>
              <a:spcAft>
                <a:spcPts val="200"/>
              </a:spcAft>
              <a:buClr>
                <a:schemeClr val="accent4"/>
              </a:buClr>
              <a:buFont typeface="Calibri" panose="020F0502020204030204" pitchFamily="34" charset="0"/>
              <a:buChar char="•"/>
            </a:pPr>
            <a:r>
              <a:rPr lang="en-US" sz="1600" dirty="0"/>
              <a:t>Ex. Employee, Order, Student</a:t>
            </a:r>
          </a:p>
          <a:p>
            <a:r>
              <a:rPr lang="en-US" sz="1600" b="1" dirty="0"/>
              <a:t>Columns</a:t>
            </a:r>
            <a:r>
              <a:rPr lang="en-US" sz="1600" dirty="0"/>
              <a:t> (“Fields”) represent attributes of the entities</a:t>
            </a:r>
          </a:p>
          <a:p>
            <a:pPr marL="630238" lvl="1" indent="-234950">
              <a:spcBef>
                <a:spcPts val="0"/>
              </a:spcBef>
              <a:spcAft>
                <a:spcPts val="200"/>
              </a:spcAft>
              <a:buClr>
                <a:schemeClr val="accent4"/>
              </a:buClr>
              <a:buFont typeface="Calibri" panose="020F0502020204030204" pitchFamily="34" charset="0"/>
              <a:buChar char="•"/>
            </a:pPr>
            <a:r>
              <a:rPr lang="en-US" sz="1600" dirty="0"/>
              <a:t>Recommend using lowercase, singular names</a:t>
            </a:r>
          </a:p>
          <a:p>
            <a:pPr marL="630238" lvl="1" indent="-234950">
              <a:spcBef>
                <a:spcPts val="0"/>
              </a:spcBef>
              <a:spcAft>
                <a:spcPts val="200"/>
              </a:spcAft>
              <a:buClr>
                <a:schemeClr val="accent4"/>
              </a:buClr>
              <a:buFont typeface="Calibri" panose="020F0502020204030204" pitchFamily="34" charset="0"/>
              <a:buChar char="•"/>
            </a:pPr>
            <a:r>
              <a:rPr lang="en-US" sz="1600" dirty="0"/>
              <a:t>Ex. name, title, salary, hired_date</a:t>
            </a:r>
          </a:p>
          <a:p>
            <a:r>
              <a:rPr lang="en-US" sz="1600" b="1" dirty="0"/>
              <a:t>Rows</a:t>
            </a:r>
            <a:r>
              <a:rPr lang="en-US" sz="1600" dirty="0"/>
              <a:t> (“Records”) are single instances of an entity with values for fields</a:t>
            </a:r>
          </a:p>
          <a:p>
            <a:pPr marL="630238" lvl="1" indent="-234950">
              <a:spcBef>
                <a:spcPts val="0"/>
              </a:spcBef>
              <a:spcAft>
                <a:spcPts val="200"/>
              </a:spcAft>
              <a:buClr>
                <a:schemeClr val="accent4"/>
              </a:buClr>
              <a:buFont typeface="Calibri" panose="020F0502020204030204" pitchFamily="34" charset="0"/>
              <a:buChar char="•"/>
            </a:pPr>
            <a:r>
              <a:rPr lang="en-US" sz="1600" dirty="0"/>
              <a:t>Ex. Barbara, CEO, $1,000,000, 1/1/2015</a:t>
            </a:r>
          </a:p>
          <a:p>
            <a:r>
              <a:rPr lang="en-US" sz="1600" b="1" dirty="0"/>
              <a:t>Cells</a:t>
            </a:r>
            <a:r>
              <a:rPr lang="en-US" sz="1600" dirty="0"/>
              <a:t> are individual data points with coordinates by row and column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627C7B9-FD35-4E35-B741-E4A9A5F416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476B7131-2035-43F9-84E8-2B4749D333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0FFA51F6-B5BB-4E0A-BCA7-4177EB0C6D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8522334"/>
              </p:ext>
            </p:extLst>
          </p:nvPr>
        </p:nvGraphicFramePr>
        <p:xfrm>
          <a:off x="643192" y="2592932"/>
          <a:ext cx="5451628" cy="1352097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1263321">
                  <a:extLst>
                    <a:ext uri="{9D8B030D-6E8A-4147-A177-3AD203B41FA5}">
                      <a16:colId xmlns:a16="http://schemas.microsoft.com/office/drawing/2014/main" val="1256495911"/>
                    </a:ext>
                  </a:extLst>
                </a:gridCol>
                <a:gridCol w="921883">
                  <a:extLst>
                    <a:ext uri="{9D8B030D-6E8A-4147-A177-3AD203B41FA5}">
                      <a16:colId xmlns:a16="http://schemas.microsoft.com/office/drawing/2014/main" val="659435217"/>
                    </a:ext>
                  </a:extLst>
                </a:gridCol>
                <a:gridCol w="1704345">
                  <a:extLst>
                    <a:ext uri="{9D8B030D-6E8A-4147-A177-3AD203B41FA5}">
                      <a16:colId xmlns:a16="http://schemas.microsoft.com/office/drawing/2014/main" val="2293739754"/>
                    </a:ext>
                  </a:extLst>
                </a:gridCol>
                <a:gridCol w="1562079">
                  <a:extLst>
                    <a:ext uri="{9D8B030D-6E8A-4147-A177-3AD203B41FA5}">
                      <a16:colId xmlns:a16="http://schemas.microsoft.com/office/drawing/2014/main" val="2895613467"/>
                    </a:ext>
                  </a:extLst>
                </a:gridCol>
              </a:tblGrid>
              <a:tr h="450699">
                <a:tc>
                  <a:txBody>
                    <a:bodyPr/>
                    <a:lstStyle/>
                    <a:p>
                      <a:r>
                        <a:rPr lang="en-US" sz="2000" dirty="0"/>
                        <a:t>name</a:t>
                      </a:r>
                    </a:p>
                  </a:txBody>
                  <a:tcPr marL="102431" marR="102431" marT="51216" marB="512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title</a:t>
                      </a:r>
                    </a:p>
                  </a:txBody>
                  <a:tcPr marL="102431" marR="102431" marT="51216" marB="512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salary</a:t>
                      </a:r>
                    </a:p>
                  </a:txBody>
                  <a:tcPr marL="102431" marR="102431" marT="51216" marB="512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hired_date</a:t>
                      </a:r>
                    </a:p>
                  </a:txBody>
                  <a:tcPr marL="102431" marR="102431" marT="51216" marB="512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1958641"/>
                  </a:ext>
                </a:extLst>
              </a:tr>
              <a:tr h="450699">
                <a:tc>
                  <a:txBody>
                    <a:bodyPr/>
                    <a:lstStyle/>
                    <a:p>
                      <a:r>
                        <a:rPr lang="en-US" sz="2000"/>
                        <a:t>Barbara</a:t>
                      </a:r>
                    </a:p>
                  </a:txBody>
                  <a:tcPr marL="102431" marR="102431" marT="51216" marB="512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CEO</a:t>
                      </a:r>
                    </a:p>
                  </a:txBody>
                  <a:tcPr marL="102431" marR="102431" marT="51216" marB="512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$ 1,000,000</a:t>
                      </a:r>
                    </a:p>
                  </a:txBody>
                  <a:tcPr marL="102431" marR="102431" marT="51216" marB="512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2014-01-01</a:t>
                      </a:r>
                    </a:p>
                  </a:txBody>
                  <a:tcPr marL="102431" marR="102431" marT="51216" marB="512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94981739"/>
                  </a:ext>
                </a:extLst>
              </a:tr>
              <a:tr h="450699">
                <a:tc>
                  <a:txBody>
                    <a:bodyPr/>
                    <a:lstStyle/>
                    <a:p>
                      <a:r>
                        <a:rPr lang="en-US" sz="2000"/>
                        <a:t>Bob</a:t>
                      </a:r>
                    </a:p>
                  </a:txBody>
                  <a:tcPr marL="102431" marR="102431" marT="51216" marB="512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CDO</a:t>
                      </a:r>
                    </a:p>
                  </a:txBody>
                  <a:tcPr marL="102431" marR="102431" marT="51216" marB="512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$ 500,000</a:t>
                      </a:r>
                    </a:p>
                  </a:txBody>
                  <a:tcPr marL="102431" marR="102431" marT="51216" marB="512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2015-05-01</a:t>
                      </a:r>
                    </a:p>
                  </a:txBody>
                  <a:tcPr marL="102431" marR="102431" marT="51216" marB="5121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4557020"/>
                  </a:ext>
                </a:extLst>
              </a:tr>
            </a:tbl>
          </a:graphicData>
        </a:graphic>
      </p:graphicFrame>
      <p:cxnSp>
        <p:nvCxnSpPr>
          <p:cNvPr id="19" name="Connector: Curved 18">
            <a:extLst>
              <a:ext uri="{FF2B5EF4-FFF2-40B4-BE49-F238E27FC236}">
                <a16:creationId xmlns:a16="http://schemas.microsoft.com/office/drawing/2014/main" id="{860EC6BB-068F-45C0-B769-BF4CE7A73EA5}"/>
              </a:ext>
            </a:extLst>
          </p:cNvPr>
          <p:cNvCxnSpPr/>
          <p:nvPr/>
        </p:nvCxnSpPr>
        <p:spPr>
          <a:xfrm rot="16200000" flipV="1">
            <a:off x="5156152" y="4147571"/>
            <a:ext cx="596348" cy="477078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5A36494D-622C-423E-824A-E7FF6D78DD0E}"/>
              </a:ext>
            </a:extLst>
          </p:cNvPr>
          <p:cNvSpPr txBox="1"/>
          <p:nvPr/>
        </p:nvSpPr>
        <p:spPr>
          <a:xfrm>
            <a:off x="5476413" y="4720727"/>
            <a:ext cx="503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cell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214A3A5-BE73-4CED-A37F-A6FBDE6B7EEF}"/>
              </a:ext>
            </a:extLst>
          </p:cNvPr>
          <p:cNvSpPr txBox="1"/>
          <p:nvPr/>
        </p:nvSpPr>
        <p:spPr>
          <a:xfrm>
            <a:off x="34929" y="3084314"/>
            <a:ext cx="547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row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BC1F8F8-1378-4CDC-AD0F-8DDD1C55FC49}"/>
              </a:ext>
            </a:extLst>
          </p:cNvPr>
          <p:cNvSpPr txBox="1"/>
          <p:nvPr/>
        </p:nvSpPr>
        <p:spPr>
          <a:xfrm>
            <a:off x="28046" y="3539283"/>
            <a:ext cx="547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row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2802385-48B9-4827-8DAC-F6F348679B10}"/>
              </a:ext>
            </a:extLst>
          </p:cNvPr>
          <p:cNvSpPr txBox="1"/>
          <p:nvPr/>
        </p:nvSpPr>
        <p:spPr>
          <a:xfrm>
            <a:off x="2018595" y="2121511"/>
            <a:ext cx="71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field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498669-B733-48A2-8F31-A28A4874BEA3}"/>
              </a:ext>
            </a:extLst>
          </p:cNvPr>
          <p:cNvSpPr txBox="1"/>
          <p:nvPr/>
        </p:nvSpPr>
        <p:spPr>
          <a:xfrm>
            <a:off x="901006" y="2121511"/>
            <a:ext cx="71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field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D6E07D1-7D68-45F5-9CFA-ACFC9CBE3C60}"/>
              </a:ext>
            </a:extLst>
          </p:cNvPr>
          <p:cNvSpPr txBox="1"/>
          <p:nvPr/>
        </p:nvSpPr>
        <p:spPr>
          <a:xfrm>
            <a:off x="3340076" y="2121511"/>
            <a:ext cx="71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field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C30E3A5-4F90-48E7-A9B0-E8026750075A}"/>
              </a:ext>
            </a:extLst>
          </p:cNvPr>
          <p:cNvSpPr txBox="1"/>
          <p:nvPr/>
        </p:nvSpPr>
        <p:spPr>
          <a:xfrm>
            <a:off x="4888105" y="2132059"/>
            <a:ext cx="71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field</a:t>
            </a:r>
          </a:p>
        </p:txBody>
      </p:sp>
    </p:spTree>
    <p:extLst>
      <p:ext uri="{BB962C8B-B14F-4D97-AF65-F5344CB8AC3E}">
        <p14:creationId xmlns:p14="http://schemas.microsoft.com/office/powerpoint/2010/main" val="23931176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951FCE-A895-4ACB-90DE-692EA13A63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small" dirty="0"/>
              <a:t>Concepts</a:t>
            </a:r>
            <a:r>
              <a:rPr lang="en-US" dirty="0"/>
              <a:t>:</a:t>
            </a:r>
            <a:br>
              <a:rPr lang="en-US" dirty="0"/>
            </a:br>
            <a:r>
              <a:rPr lang="en-US" i="1" dirty="0"/>
              <a:t>data types</a:t>
            </a:r>
          </a:p>
        </p:txBody>
      </p:sp>
      <p:graphicFrame>
        <p:nvGraphicFramePr>
          <p:cNvPr id="5" name="Table 10">
            <a:extLst>
              <a:ext uri="{FF2B5EF4-FFF2-40B4-BE49-F238E27FC236}">
                <a16:creationId xmlns:a16="http://schemas.microsoft.com/office/drawing/2014/main" id="{804664A5-BFF6-4618-A90B-5BF8389A75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176969"/>
              </p:ext>
            </p:extLst>
          </p:nvPr>
        </p:nvGraphicFramePr>
        <p:xfrm>
          <a:off x="1097279" y="1974317"/>
          <a:ext cx="10058399" cy="3740369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1951485">
                  <a:extLst>
                    <a:ext uri="{9D8B030D-6E8A-4147-A177-3AD203B41FA5}">
                      <a16:colId xmlns:a16="http://schemas.microsoft.com/office/drawing/2014/main" val="3840915780"/>
                    </a:ext>
                  </a:extLst>
                </a:gridCol>
                <a:gridCol w="8106914">
                  <a:extLst>
                    <a:ext uri="{9D8B030D-6E8A-4147-A177-3AD203B41FA5}">
                      <a16:colId xmlns:a16="http://schemas.microsoft.com/office/drawing/2014/main" val="1234482388"/>
                    </a:ext>
                  </a:extLst>
                </a:gridCol>
              </a:tblGrid>
              <a:tr h="687221"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b="1" dirty="0">
                          <a:effectLst/>
                        </a:rPr>
                        <a:t>Type</a:t>
                      </a:r>
                      <a:endParaRPr lang="en-US" sz="2200" b="1" dirty="0">
                        <a:effectLst/>
                        <a:latin typeface="inherit"/>
                      </a:endParaRPr>
                    </a:p>
                  </a:txBody>
                  <a:tcPr marL="47625" marR="47625" marT="47625" marB="47625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200" b="1" dirty="0">
                          <a:effectLst/>
                          <a:latin typeface="inherit"/>
                        </a:rPr>
                        <a:t>Description</a:t>
                      </a:r>
                    </a:p>
                  </a:txBody>
                  <a:tcPr marL="47625" marR="47625" marT="47625" marB="47625" anchor="ctr"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8627893"/>
                  </a:ext>
                </a:extLst>
              </a:tr>
              <a:tr h="552123">
                <a:tc>
                  <a:txBody>
                    <a:bodyPr/>
                    <a:lstStyle/>
                    <a:p>
                      <a:pPr algn="l" fontAlgn="base"/>
                      <a:r>
                        <a:rPr lang="en-US" sz="2000" dirty="0">
                          <a:effectLst/>
                          <a:latin typeface="inherit"/>
                        </a:rPr>
                        <a:t>INTEGER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2000" dirty="0">
                          <a:effectLst/>
                          <a:latin typeface="inherit"/>
                        </a:rPr>
                        <a:t>Whole numbers</a:t>
                      </a:r>
                    </a:p>
                  </a:txBody>
                  <a:tcPr marL="47625" marR="47625" marT="47625" marB="47625" anchor="ctr"/>
                </a:tc>
                <a:extLst>
                  <a:ext uri="{0D108BD9-81ED-4DB2-BD59-A6C34878D82A}">
                    <a16:rowId xmlns:a16="http://schemas.microsoft.com/office/drawing/2014/main" val="90224566"/>
                  </a:ext>
                </a:extLst>
              </a:tr>
              <a:tr h="693351">
                <a:tc>
                  <a:txBody>
                    <a:bodyPr/>
                    <a:lstStyle/>
                    <a:p>
                      <a:pPr algn="l" fontAlgn="base"/>
                      <a:r>
                        <a:rPr lang="en-US" sz="2000" dirty="0">
                          <a:effectLst/>
                        </a:rPr>
                        <a:t>REAL</a:t>
                      </a:r>
                      <a:endParaRPr lang="en-US" sz="2000" dirty="0">
                        <a:effectLst/>
                        <a:latin typeface="inherit"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2000" dirty="0">
                          <a:effectLst/>
                        </a:rPr>
                        <a:t>A floating-point value (decimal)</a:t>
                      </a:r>
                      <a:endParaRPr lang="en-US" sz="2000" dirty="0">
                        <a:effectLst/>
                        <a:latin typeface="inherit"/>
                      </a:endParaRPr>
                    </a:p>
                  </a:txBody>
                  <a:tcPr marL="47625" marR="47625" marT="47625" marB="47625" anchor="ctr"/>
                </a:tc>
                <a:extLst>
                  <a:ext uri="{0D108BD9-81ED-4DB2-BD59-A6C34878D82A}">
                    <a16:rowId xmlns:a16="http://schemas.microsoft.com/office/drawing/2014/main" val="952665123"/>
                  </a:ext>
                </a:extLst>
              </a:tr>
              <a:tr h="692284">
                <a:tc>
                  <a:txBody>
                    <a:bodyPr/>
                    <a:lstStyle/>
                    <a:p>
                      <a:pPr algn="l" fontAlgn="base"/>
                      <a:r>
                        <a:rPr lang="en-US" sz="2000" dirty="0">
                          <a:effectLst/>
                          <a:latin typeface="inherit"/>
                        </a:rPr>
                        <a:t>TEXT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2000" dirty="0">
                          <a:effectLst/>
                          <a:latin typeface="inherit"/>
                        </a:rPr>
                        <a:t>A text string, typically UTF-8 encoded (depending on the database encoding)</a:t>
                      </a:r>
                    </a:p>
                  </a:txBody>
                  <a:tcPr marL="47625" marR="47625" marT="47625" marB="47625" anchor="ctr"/>
                </a:tc>
                <a:extLst>
                  <a:ext uri="{0D108BD9-81ED-4DB2-BD59-A6C34878D82A}">
                    <a16:rowId xmlns:a16="http://schemas.microsoft.com/office/drawing/2014/main" val="3264456293"/>
                  </a:ext>
                </a:extLst>
              </a:tr>
              <a:tr h="557695">
                <a:tc>
                  <a:txBody>
                    <a:bodyPr/>
                    <a:lstStyle/>
                    <a:p>
                      <a:pPr algn="l" fontAlgn="base"/>
                      <a:r>
                        <a:rPr lang="en-US" sz="2000" dirty="0">
                          <a:effectLst/>
                          <a:latin typeface="inherit"/>
                        </a:rPr>
                        <a:t>NULL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2000" dirty="0">
                          <a:effectLst/>
                          <a:latin typeface="inherit"/>
                        </a:rPr>
                        <a:t>A NULL value, representing missing data or an empty cell</a:t>
                      </a:r>
                    </a:p>
                  </a:txBody>
                  <a:tcPr marL="47625" marR="47625" marT="47625" marB="47625" anchor="ctr"/>
                </a:tc>
                <a:extLst>
                  <a:ext uri="{0D108BD9-81ED-4DB2-BD59-A6C34878D82A}">
                    <a16:rowId xmlns:a16="http://schemas.microsoft.com/office/drawing/2014/main" val="1397624579"/>
                  </a:ext>
                </a:extLst>
              </a:tr>
              <a:tr h="557695">
                <a:tc>
                  <a:txBody>
                    <a:bodyPr/>
                    <a:lstStyle/>
                    <a:p>
                      <a:pPr algn="l" fontAlgn="base"/>
                      <a:r>
                        <a:rPr lang="en-US" sz="2000" dirty="0">
                          <a:effectLst/>
                        </a:rPr>
                        <a:t>BLOB</a:t>
                      </a:r>
                      <a:endParaRPr lang="en-US" sz="2000" dirty="0">
                        <a:effectLst/>
                        <a:latin typeface="inherit"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2000" dirty="0">
                          <a:effectLst/>
                        </a:rPr>
                        <a:t>A blob of data (binary large object) for storing binary data</a:t>
                      </a:r>
                      <a:endParaRPr lang="en-US" sz="2000" dirty="0">
                        <a:effectLst/>
                        <a:latin typeface="inherit"/>
                      </a:endParaRPr>
                    </a:p>
                  </a:txBody>
                  <a:tcPr marL="47625" marR="47625" marT="47625" marB="47625" anchor="ctr"/>
                </a:tc>
                <a:extLst>
                  <a:ext uri="{0D108BD9-81ED-4DB2-BD59-A6C34878D82A}">
                    <a16:rowId xmlns:a16="http://schemas.microsoft.com/office/drawing/2014/main" val="36684479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42505133"/>
      </p:ext>
    </p:extLst>
  </p:cSld>
  <p:clrMapOvr>
    <a:masterClrMapping/>
  </p:clrMapOvr>
</p:sld>
</file>

<file path=ppt/theme/_rels/them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Custom 2">
      <a:majorFont>
        <a:latin typeface="Gill Sans MT"/>
        <a:ea typeface=""/>
        <a:cs typeface=""/>
      </a:majorFont>
      <a:minorFont>
        <a:latin typeface="Gill Sans MT"/>
        <a:ea typeface=""/>
        <a:cs typeface="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 name="Retrospect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02006FA4-1611-4B07-AF7F-85CF6D20EB3E}"/>
    </a:ext>
  </a:extLst>
</a:theme>
</file>

<file path=ppt/theme/theme3.xml><?xml version="1.0" encoding="utf-8"?>
<a:theme xmlns:a="http://schemas.openxmlformats.org/drawingml/2006/main" name="Integral">
  <a:themeElements>
    <a:clrScheme name="Integral">
      <a:dk1>
        <a:srgbClr val="2E2B21"/>
      </a:dk1>
      <a:lt1>
        <a:srgbClr val="FFFFFF"/>
      </a:lt1>
      <a:dk2>
        <a:srgbClr val="605B4F"/>
      </a:dk2>
      <a:lt2>
        <a:srgbClr val="D8D6BE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8000"/>
              </a:schemeClr>
              <a:schemeClr val="phClr">
                <a:shade val="89000"/>
                <a:satMod val="145000"/>
              </a:schemeClr>
            </a:duotone>
          </a:blip>
          <a:tile tx="0" ty="0" sx="32000" sy="32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tint val="98000"/>
              </a:schemeClr>
              <a:schemeClr val="phClr">
                <a:shade val="95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090DCB5F-146D-478A-852A-34B16FE9F3A8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226911E-AE6C-4963-864C-FEDEB2DC772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05550B3-F1C0-4D73-82FC-DDABEC8F0952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B6451C01-71EB-4236-9458-377C31D5C06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13302</TotalTime>
  <Words>2001</Words>
  <Application>Microsoft Office PowerPoint</Application>
  <PresentationFormat>Widescreen</PresentationFormat>
  <Paragraphs>741</Paragraphs>
  <Slides>40</Slides>
  <Notes>40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40</vt:i4>
      </vt:variant>
    </vt:vector>
  </HeadingPairs>
  <TitlesOfParts>
    <vt:vector size="54" baseType="lpstr">
      <vt:lpstr>Arial</vt:lpstr>
      <vt:lpstr>Calibri</vt:lpstr>
      <vt:lpstr>Calibri Light</vt:lpstr>
      <vt:lpstr>Consolas</vt:lpstr>
      <vt:lpstr>Courier New</vt:lpstr>
      <vt:lpstr>Gill Sans MT</vt:lpstr>
      <vt:lpstr>inherit</vt:lpstr>
      <vt:lpstr>Tw Cen MT</vt:lpstr>
      <vt:lpstr>Tw Cen MT Condensed</vt:lpstr>
      <vt:lpstr>Wingdings</vt:lpstr>
      <vt:lpstr>Wingdings 3</vt:lpstr>
      <vt:lpstr>Gallery</vt:lpstr>
      <vt:lpstr>Retrospect</vt:lpstr>
      <vt:lpstr>Integral</vt:lpstr>
      <vt:lpstr>Advanced Python</vt:lpstr>
      <vt:lpstr>About Me</vt:lpstr>
      <vt:lpstr>PowerPoint Presentation</vt:lpstr>
      <vt:lpstr>PowerPoint Presentation</vt:lpstr>
      <vt:lpstr>Databases</vt:lpstr>
      <vt:lpstr>PowerPoint Presentation</vt:lpstr>
      <vt:lpstr>Fundamental Concepts</vt:lpstr>
      <vt:lpstr>Concepts</vt:lpstr>
      <vt:lpstr>Concepts: data types</vt:lpstr>
      <vt:lpstr>Data Types: numeric</vt:lpstr>
      <vt:lpstr>Concept: primary key</vt:lpstr>
      <vt:lpstr>Concept: primary key</vt:lpstr>
      <vt:lpstr>Concept: composite primary key</vt:lpstr>
      <vt:lpstr>Concept: auto-incrementing primary key</vt:lpstr>
      <vt:lpstr>Primary Key Considerations</vt:lpstr>
      <vt:lpstr>Concepts: relationships</vt:lpstr>
      <vt:lpstr>Relationships without Primary Keys</vt:lpstr>
      <vt:lpstr>Concepts: foreign keys</vt:lpstr>
      <vt:lpstr>Concepts: foreign keys</vt:lpstr>
      <vt:lpstr>Concepts: data types</vt:lpstr>
      <vt:lpstr>Entity Relationship Diagrams (ERD)</vt:lpstr>
      <vt:lpstr>Concepts: one-to-one relationships</vt:lpstr>
      <vt:lpstr>PowerPoint Presentation</vt:lpstr>
      <vt:lpstr>Concepts: one-to-many relationships</vt:lpstr>
      <vt:lpstr>PowerPoint Presentation</vt:lpstr>
      <vt:lpstr>Concepts: many-to-many relationships</vt:lpstr>
      <vt:lpstr>PowerPoint Presentation</vt:lpstr>
      <vt:lpstr>SQL as a standard</vt:lpstr>
      <vt:lpstr>SQL Commands</vt:lpstr>
      <vt:lpstr>Fun with JOINs!</vt:lpstr>
      <vt:lpstr>PowerPoint Presentation</vt:lpstr>
      <vt:lpstr>INNER Joins</vt:lpstr>
      <vt:lpstr>INNER JOIN</vt:lpstr>
      <vt:lpstr>PowerPoint Presentation</vt:lpstr>
      <vt:lpstr>PowerPoint Presentation</vt:lpstr>
      <vt:lpstr>SELECT Specific Columns</vt:lpstr>
      <vt:lpstr>INNER Joins</vt:lpstr>
      <vt:lpstr>LEFT OUTER JOIN</vt:lpstr>
      <vt:lpstr>Left outer Joins</vt:lpstr>
      <vt:lpstr>Left outer Joins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Advanced Python</dc:title>
  <dc:creator>Kristen McIntyre</dc:creator>
  <cp:lastModifiedBy>Kristen McIntyre</cp:lastModifiedBy>
  <cp:revision>57</cp:revision>
  <dcterms:created xsi:type="dcterms:W3CDTF">2021-05-30T20:53:06Z</dcterms:created>
  <dcterms:modified xsi:type="dcterms:W3CDTF">2021-07-09T02:46:11Z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